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82" r:id="rId7"/>
    <p:sldId id="284" r:id="rId8"/>
    <p:sldId id="261" r:id="rId9"/>
    <p:sldId id="270" r:id="rId10"/>
    <p:sldId id="278" r:id="rId11"/>
    <p:sldId id="276" r:id="rId12"/>
    <p:sldId id="285" r:id="rId13"/>
    <p:sldId id="286" r:id="rId14"/>
    <p:sldId id="291" r:id="rId15"/>
    <p:sldId id="288" r:id="rId16"/>
    <p:sldId id="289" r:id="rId17"/>
    <p:sldId id="294" r:id="rId18"/>
    <p:sldId id="292" r:id="rId19"/>
    <p:sldId id="293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BE99D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hyperlink" Target="http://www.mysu.org.uy/" TargetMode="External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A155C-FFC1-4FD5-AFE1-C53D9482C073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UY"/>
        </a:p>
      </dgm:t>
    </dgm:pt>
    <dgm:pt modelId="{E4E57D17-94EA-4556-B916-440BF2C73D9E}">
      <dgm:prSet custT="1"/>
      <dgm:spPr/>
      <dgm:t>
        <a:bodyPr/>
        <a:lstStyle/>
        <a:p>
          <a:pPr rtl="0"/>
          <a:r>
            <a:rPr lang="es-MX" sz="1200" dirty="0" smtClean="0">
              <a:latin typeface="Arial Narrow" pitchFamily="34" charset="0"/>
            </a:rPr>
            <a:t>Capacidad de las personas de integrar su sentir, su pensar y su actuar</a:t>
          </a:r>
          <a:endParaRPr lang="es-UY" sz="1200" dirty="0">
            <a:latin typeface="Arial Narrow" pitchFamily="34" charset="0"/>
          </a:endParaRPr>
        </a:p>
      </dgm:t>
    </dgm:pt>
    <dgm:pt modelId="{5BBBC37D-D3F2-490B-A9A1-E5755D2B48E0}" type="parTrans" cxnId="{1D9F4154-F4C3-40EC-B03C-E224D95626DA}">
      <dgm:prSet/>
      <dgm:spPr/>
      <dgm:t>
        <a:bodyPr/>
        <a:lstStyle/>
        <a:p>
          <a:endParaRPr lang="es-UY"/>
        </a:p>
      </dgm:t>
    </dgm:pt>
    <dgm:pt modelId="{784EA00B-FA5D-4B99-8B89-4C280265B2BD}" type="sibTrans" cxnId="{1D9F4154-F4C3-40EC-B03C-E224D95626DA}">
      <dgm:prSet/>
      <dgm:spPr/>
      <dgm:t>
        <a:bodyPr/>
        <a:lstStyle/>
        <a:p>
          <a:endParaRPr lang="es-UY"/>
        </a:p>
      </dgm:t>
    </dgm:pt>
    <dgm:pt modelId="{E0D525EA-8A0A-4ABC-86CC-1570A0496D5F}">
      <dgm:prSet custT="1"/>
      <dgm:spPr/>
      <dgm:t>
        <a:bodyPr/>
        <a:lstStyle/>
        <a:p>
          <a:pPr rtl="0"/>
          <a:r>
            <a:rPr lang="es-MX" sz="1200" dirty="0" smtClean="0">
              <a:latin typeface="Arial Narrow" pitchFamily="34" charset="0"/>
            </a:rPr>
            <a:t>Capacidad de agenciarse de su corporeidad</a:t>
          </a:r>
          <a:endParaRPr lang="es-UY" sz="1200" dirty="0">
            <a:latin typeface="Arial Narrow" pitchFamily="34" charset="0"/>
          </a:endParaRPr>
        </a:p>
      </dgm:t>
    </dgm:pt>
    <dgm:pt modelId="{2AC8F43C-91C6-4A8F-99C3-7D2D7F964A0E}" type="parTrans" cxnId="{18ECDDFC-2925-4B67-A4E6-0F41DE2A8343}">
      <dgm:prSet/>
      <dgm:spPr/>
      <dgm:t>
        <a:bodyPr/>
        <a:lstStyle/>
        <a:p>
          <a:endParaRPr lang="es-UY"/>
        </a:p>
      </dgm:t>
    </dgm:pt>
    <dgm:pt modelId="{66FF2B9A-9102-4AF6-B612-0273FAEE11C6}" type="sibTrans" cxnId="{18ECDDFC-2925-4B67-A4E6-0F41DE2A8343}">
      <dgm:prSet/>
      <dgm:spPr/>
      <dgm:t>
        <a:bodyPr/>
        <a:lstStyle/>
        <a:p>
          <a:endParaRPr lang="es-UY"/>
        </a:p>
      </dgm:t>
    </dgm:pt>
    <dgm:pt modelId="{68D3D9C6-390B-405B-8C3A-C8A3B675AF23}">
      <dgm:prSet custT="1"/>
      <dgm:spPr/>
      <dgm:t>
        <a:bodyPr/>
        <a:lstStyle/>
        <a:p>
          <a:pPr rtl="0"/>
          <a:r>
            <a:rPr lang="es-MX" sz="1200" dirty="0" smtClean="0">
              <a:latin typeface="Arial Narrow" pitchFamily="34" charset="0"/>
            </a:rPr>
            <a:t>Capacidad de reconocerse en su historicidad y de concebirse en tanto sujeto social</a:t>
          </a:r>
          <a:endParaRPr lang="es-UY" sz="1200" dirty="0">
            <a:latin typeface="Arial Narrow" pitchFamily="34" charset="0"/>
          </a:endParaRPr>
        </a:p>
      </dgm:t>
    </dgm:pt>
    <dgm:pt modelId="{1B9D2B1D-D208-4B5E-BF69-A89F39C6C8E4}" type="parTrans" cxnId="{21E20418-E848-4639-AF73-D6EDF993A592}">
      <dgm:prSet/>
      <dgm:spPr/>
      <dgm:t>
        <a:bodyPr/>
        <a:lstStyle/>
        <a:p>
          <a:endParaRPr lang="es-UY"/>
        </a:p>
      </dgm:t>
    </dgm:pt>
    <dgm:pt modelId="{40035659-8000-44F9-B47A-35B8C947BDB5}" type="sibTrans" cxnId="{21E20418-E848-4639-AF73-D6EDF993A592}">
      <dgm:prSet/>
      <dgm:spPr/>
      <dgm:t>
        <a:bodyPr/>
        <a:lstStyle/>
        <a:p>
          <a:endParaRPr lang="es-UY"/>
        </a:p>
      </dgm:t>
    </dgm:pt>
    <dgm:pt modelId="{E467972D-B591-4640-960A-38EBAF8014E6}">
      <dgm:prSet custT="1"/>
      <dgm:spPr/>
      <dgm:t>
        <a:bodyPr/>
        <a:lstStyle/>
        <a:p>
          <a:pPr rtl="0"/>
          <a:r>
            <a:rPr lang="es-MX" sz="1200" dirty="0" smtClean="0">
              <a:latin typeface="Arial Narrow" pitchFamily="34" charset="0"/>
            </a:rPr>
            <a:t>Capacidad de visualizarse en tanto ser político</a:t>
          </a:r>
          <a:endParaRPr lang="es-UY" sz="1200" dirty="0">
            <a:latin typeface="Arial Narrow" pitchFamily="34" charset="0"/>
          </a:endParaRPr>
        </a:p>
      </dgm:t>
    </dgm:pt>
    <dgm:pt modelId="{1E83FDAD-8909-4921-BDD7-F6D040BB31EF}" type="parTrans" cxnId="{8A019A67-4A58-4090-B14D-724F2177C7B5}">
      <dgm:prSet/>
      <dgm:spPr/>
      <dgm:t>
        <a:bodyPr/>
        <a:lstStyle/>
        <a:p>
          <a:endParaRPr lang="es-UY"/>
        </a:p>
      </dgm:t>
    </dgm:pt>
    <dgm:pt modelId="{CCF0F6FA-C719-4A51-AC7F-86E39E4D4C8D}" type="sibTrans" cxnId="{8A019A67-4A58-4090-B14D-724F2177C7B5}">
      <dgm:prSet/>
      <dgm:spPr/>
      <dgm:t>
        <a:bodyPr/>
        <a:lstStyle/>
        <a:p>
          <a:endParaRPr lang="es-UY"/>
        </a:p>
      </dgm:t>
    </dgm:pt>
    <dgm:pt modelId="{8DFE34E5-DAF0-431F-B1CB-AB0D99EC9CBA}">
      <dgm:prSet custT="1"/>
      <dgm:spPr/>
      <dgm:t>
        <a:bodyPr/>
        <a:lstStyle/>
        <a:p>
          <a:pPr rtl="0"/>
          <a:r>
            <a:rPr lang="es-MX" sz="1200" dirty="0" smtClean="0">
              <a:latin typeface="Arial Narrow" pitchFamily="34" charset="0"/>
            </a:rPr>
            <a:t>Grados de autonomía para la toma de decisiones</a:t>
          </a:r>
          <a:endParaRPr lang="es-UY" sz="1200" dirty="0">
            <a:latin typeface="Arial Narrow" pitchFamily="34" charset="0"/>
          </a:endParaRPr>
        </a:p>
      </dgm:t>
    </dgm:pt>
    <dgm:pt modelId="{E6554DBB-30FC-43AD-B89C-8E688ED01A18}" type="parTrans" cxnId="{CC8555CD-6746-4788-80DD-6DCBA130363C}">
      <dgm:prSet/>
      <dgm:spPr/>
      <dgm:t>
        <a:bodyPr/>
        <a:lstStyle/>
        <a:p>
          <a:endParaRPr lang="es-UY"/>
        </a:p>
      </dgm:t>
    </dgm:pt>
    <dgm:pt modelId="{96705ABB-61EA-4C0C-890D-B7659177B15F}" type="sibTrans" cxnId="{CC8555CD-6746-4788-80DD-6DCBA130363C}">
      <dgm:prSet/>
      <dgm:spPr/>
      <dgm:t>
        <a:bodyPr/>
        <a:lstStyle/>
        <a:p>
          <a:endParaRPr lang="es-UY"/>
        </a:p>
      </dgm:t>
    </dgm:pt>
    <dgm:pt modelId="{C1889CE2-44C4-48EB-8A31-7CA28F298FFB}">
      <dgm:prSet custT="1"/>
      <dgm:spPr/>
      <dgm:t>
        <a:bodyPr/>
        <a:lstStyle/>
        <a:p>
          <a:pPr rtl="0"/>
          <a:r>
            <a:rPr lang="es-MX" sz="1200" dirty="0" smtClean="0">
              <a:latin typeface="Arial Narrow" pitchFamily="34" charset="0"/>
            </a:rPr>
            <a:t>Capacidad de construirse en tanto ciudadano/a</a:t>
          </a:r>
          <a:endParaRPr lang="es-ES" sz="1200" dirty="0">
            <a:latin typeface="Arial Narrow" pitchFamily="34" charset="0"/>
          </a:endParaRPr>
        </a:p>
      </dgm:t>
    </dgm:pt>
    <dgm:pt modelId="{90191126-A75D-44B7-84F1-5349D5CBC6B6}" type="parTrans" cxnId="{1A96AE81-BFE7-40F0-99EB-74F94C29758E}">
      <dgm:prSet/>
      <dgm:spPr/>
      <dgm:t>
        <a:bodyPr/>
        <a:lstStyle/>
        <a:p>
          <a:endParaRPr lang="es-UY"/>
        </a:p>
      </dgm:t>
    </dgm:pt>
    <dgm:pt modelId="{EB06ED00-EE4A-44A4-9B08-97732425AC7D}" type="sibTrans" cxnId="{1A96AE81-BFE7-40F0-99EB-74F94C29758E}">
      <dgm:prSet/>
      <dgm:spPr/>
      <dgm:t>
        <a:bodyPr/>
        <a:lstStyle/>
        <a:p>
          <a:endParaRPr lang="es-UY"/>
        </a:p>
      </dgm:t>
    </dgm:pt>
    <dgm:pt modelId="{41E09A53-414D-404F-A394-0B7CA478E73D}" type="pres">
      <dgm:prSet presAssocID="{0DDA155C-FFC1-4FD5-AFE1-C53D9482C0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A5DC46A4-0F2C-4EC7-9886-2BFB3E0E5AF1}" type="pres">
      <dgm:prSet presAssocID="{E4E57D17-94EA-4556-B916-440BF2C73D9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66C4C55-DBDC-4E76-A01E-BAAB1412F6A0}" type="pres">
      <dgm:prSet presAssocID="{784EA00B-FA5D-4B99-8B89-4C280265B2BD}" presName="sibTrans" presStyleLbl="sibTrans2D1" presStyleIdx="0" presStyleCnt="6"/>
      <dgm:spPr/>
      <dgm:t>
        <a:bodyPr/>
        <a:lstStyle/>
        <a:p>
          <a:endParaRPr lang="es-UY"/>
        </a:p>
      </dgm:t>
    </dgm:pt>
    <dgm:pt modelId="{408225FB-1D41-4233-8072-2B5D5D2A9E0A}" type="pres">
      <dgm:prSet presAssocID="{784EA00B-FA5D-4B99-8B89-4C280265B2BD}" presName="connectorText" presStyleLbl="sibTrans2D1" presStyleIdx="0" presStyleCnt="6"/>
      <dgm:spPr/>
      <dgm:t>
        <a:bodyPr/>
        <a:lstStyle/>
        <a:p>
          <a:endParaRPr lang="es-UY"/>
        </a:p>
      </dgm:t>
    </dgm:pt>
    <dgm:pt modelId="{5C4BC535-1E19-4735-A070-56E218B6A1EE}" type="pres">
      <dgm:prSet presAssocID="{E0D525EA-8A0A-4ABC-86CC-1570A0496D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BF8FC7E-46AF-4EEF-ADD6-3CAF242289F7}" type="pres">
      <dgm:prSet presAssocID="{66FF2B9A-9102-4AF6-B612-0273FAEE11C6}" presName="sibTrans" presStyleLbl="sibTrans2D1" presStyleIdx="1" presStyleCnt="6"/>
      <dgm:spPr/>
      <dgm:t>
        <a:bodyPr/>
        <a:lstStyle/>
        <a:p>
          <a:endParaRPr lang="es-UY"/>
        </a:p>
      </dgm:t>
    </dgm:pt>
    <dgm:pt modelId="{9BDB900F-6E9E-4D58-9A05-D50E9636B7D5}" type="pres">
      <dgm:prSet presAssocID="{66FF2B9A-9102-4AF6-B612-0273FAEE11C6}" presName="connectorText" presStyleLbl="sibTrans2D1" presStyleIdx="1" presStyleCnt="6"/>
      <dgm:spPr/>
      <dgm:t>
        <a:bodyPr/>
        <a:lstStyle/>
        <a:p>
          <a:endParaRPr lang="es-UY"/>
        </a:p>
      </dgm:t>
    </dgm:pt>
    <dgm:pt modelId="{0BCC4303-C01F-4D2C-AB42-82B178F2011F}" type="pres">
      <dgm:prSet presAssocID="{68D3D9C6-390B-405B-8C3A-C8A3B675AF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B659A62-32BB-4A79-AC38-9C7FCF678B3D}" type="pres">
      <dgm:prSet presAssocID="{40035659-8000-44F9-B47A-35B8C947BDB5}" presName="sibTrans" presStyleLbl="sibTrans2D1" presStyleIdx="2" presStyleCnt="6"/>
      <dgm:spPr/>
      <dgm:t>
        <a:bodyPr/>
        <a:lstStyle/>
        <a:p>
          <a:endParaRPr lang="es-UY"/>
        </a:p>
      </dgm:t>
    </dgm:pt>
    <dgm:pt modelId="{999B8586-A12C-4794-8942-D098E814ABF0}" type="pres">
      <dgm:prSet presAssocID="{40035659-8000-44F9-B47A-35B8C947BDB5}" presName="connectorText" presStyleLbl="sibTrans2D1" presStyleIdx="2" presStyleCnt="6"/>
      <dgm:spPr/>
      <dgm:t>
        <a:bodyPr/>
        <a:lstStyle/>
        <a:p>
          <a:endParaRPr lang="es-UY"/>
        </a:p>
      </dgm:t>
    </dgm:pt>
    <dgm:pt modelId="{EAC533BA-AA49-4EEF-B6E0-EDEF3A8C18CC}" type="pres">
      <dgm:prSet presAssocID="{E467972D-B591-4640-960A-38EBAF8014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A6BED52-4F13-4879-BBF5-160397475C61}" type="pres">
      <dgm:prSet presAssocID="{CCF0F6FA-C719-4A51-AC7F-86E39E4D4C8D}" presName="sibTrans" presStyleLbl="sibTrans2D1" presStyleIdx="3" presStyleCnt="6"/>
      <dgm:spPr/>
      <dgm:t>
        <a:bodyPr/>
        <a:lstStyle/>
        <a:p>
          <a:endParaRPr lang="es-UY"/>
        </a:p>
      </dgm:t>
    </dgm:pt>
    <dgm:pt modelId="{EF16D3A4-E695-407E-9B1F-F7B32C646573}" type="pres">
      <dgm:prSet presAssocID="{CCF0F6FA-C719-4A51-AC7F-86E39E4D4C8D}" presName="connectorText" presStyleLbl="sibTrans2D1" presStyleIdx="3" presStyleCnt="6"/>
      <dgm:spPr/>
      <dgm:t>
        <a:bodyPr/>
        <a:lstStyle/>
        <a:p>
          <a:endParaRPr lang="es-UY"/>
        </a:p>
      </dgm:t>
    </dgm:pt>
    <dgm:pt modelId="{04AC6249-DA44-4613-AEA2-061A48EADFC7}" type="pres">
      <dgm:prSet presAssocID="{8DFE34E5-DAF0-431F-B1CB-AB0D99EC9C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D54EAC9-ED26-4601-BAB7-4C1A5FC263D7}" type="pres">
      <dgm:prSet presAssocID="{96705ABB-61EA-4C0C-890D-B7659177B15F}" presName="sibTrans" presStyleLbl="sibTrans2D1" presStyleIdx="4" presStyleCnt="6"/>
      <dgm:spPr/>
      <dgm:t>
        <a:bodyPr/>
        <a:lstStyle/>
        <a:p>
          <a:endParaRPr lang="es-UY"/>
        </a:p>
      </dgm:t>
    </dgm:pt>
    <dgm:pt modelId="{53E983FA-5EEE-44A3-A886-860E66512BE8}" type="pres">
      <dgm:prSet presAssocID="{96705ABB-61EA-4C0C-890D-B7659177B15F}" presName="connectorText" presStyleLbl="sibTrans2D1" presStyleIdx="4" presStyleCnt="6"/>
      <dgm:spPr/>
      <dgm:t>
        <a:bodyPr/>
        <a:lstStyle/>
        <a:p>
          <a:endParaRPr lang="es-UY"/>
        </a:p>
      </dgm:t>
    </dgm:pt>
    <dgm:pt modelId="{4FDFC29D-4633-4135-9974-49E331DFB224}" type="pres">
      <dgm:prSet presAssocID="{C1889CE2-44C4-48EB-8A31-7CA28F298FF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DEDD7F5-2B18-402D-8EE6-72986D0981F6}" type="pres">
      <dgm:prSet presAssocID="{EB06ED00-EE4A-44A4-9B08-97732425AC7D}" presName="sibTrans" presStyleLbl="sibTrans2D1" presStyleIdx="5" presStyleCnt="6"/>
      <dgm:spPr/>
      <dgm:t>
        <a:bodyPr/>
        <a:lstStyle/>
        <a:p>
          <a:endParaRPr lang="es-UY"/>
        </a:p>
      </dgm:t>
    </dgm:pt>
    <dgm:pt modelId="{62B10724-1B48-4386-96C2-23FEA003BE4B}" type="pres">
      <dgm:prSet presAssocID="{EB06ED00-EE4A-44A4-9B08-97732425AC7D}" presName="connectorText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1A96AE81-BFE7-40F0-99EB-74F94C29758E}" srcId="{0DDA155C-FFC1-4FD5-AFE1-C53D9482C073}" destId="{C1889CE2-44C4-48EB-8A31-7CA28F298FFB}" srcOrd="5" destOrd="0" parTransId="{90191126-A75D-44B7-84F1-5349D5CBC6B6}" sibTransId="{EB06ED00-EE4A-44A4-9B08-97732425AC7D}"/>
    <dgm:cxn modelId="{6A86D7B9-8C0E-41C4-B347-B9D92AE75C45}" type="presOf" srcId="{8DFE34E5-DAF0-431F-B1CB-AB0D99EC9CBA}" destId="{04AC6249-DA44-4613-AEA2-061A48EADFC7}" srcOrd="0" destOrd="0" presId="urn:microsoft.com/office/officeart/2005/8/layout/cycle2"/>
    <dgm:cxn modelId="{18ECDDFC-2925-4B67-A4E6-0F41DE2A8343}" srcId="{0DDA155C-FFC1-4FD5-AFE1-C53D9482C073}" destId="{E0D525EA-8A0A-4ABC-86CC-1570A0496D5F}" srcOrd="1" destOrd="0" parTransId="{2AC8F43C-91C6-4A8F-99C3-7D2D7F964A0E}" sibTransId="{66FF2B9A-9102-4AF6-B612-0273FAEE11C6}"/>
    <dgm:cxn modelId="{B6A8CEA7-8F51-46A6-AD69-BB219B0F0B6F}" type="presOf" srcId="{40035659-8000-44F9-B47A-35B8C947BDB5}" destId="{1B659A62-32BB-4A79-AC38-9C7FCF678B3D}" srcOrd="0" destOrd="0" presId="urn:microsoft.com/office/officeart/2005/8/layout/cycle2"/>
    <dgm:cxn modelId="{170996C2-9313-48A1-910A-3B5F7C3CBAE7}" type="presOf" srcId="{C1889CE2-44C4-48EB-8A31-7CA28F298FFB}" destId="{4FDFC29D-4633-4135-9974-49E331DFB224}" srcOrd="0" destOrd="0" presId="urn:microsoft.com/office/officeart/2005/8/layout/cycle2"/>
    <dgm:cxn modelId="{7A254A27-B749-4CEE-9155-0FC0ECAC9DF2}" type="presOf" srcId="{E0D525EA-8A0A-4ABC-86CC-1570A0496D5F}" destId="{5C4BC535-1E19-4735-A070-56E218B6A1EE}" srcOrd="0" destOrd="0" presId="urn:microsoft.com/office/officeart/2005/8/layout/cycle2"/>
    <dgm:cxn modelId="{CC8555CD-6746-4788-80DD-6DCBA130363C}" srcId="{0DDA155C-FFC1-4FD5-AFE1-C53D9482C073}" destId="{8DFE34E5-DAF0-431F-B1CB-AB0D99EC9CBA}" srcOrd="4" destOrd="0" parTransId="{E6554DBB-30FC-43AD-B89C-8E688ED01A18}" sibTransId="{96705ABB-61EA-4C0C-890D-B7659177B15F}"/>
    <dgm:cxn modelId="{21E20418-E848-4639-AF73-D6EDF993A592}" srcId="{0DDA155C-FFC1-4FD5-AFE1-C53D9482C073}" destId="{68D3D9C6-390B-405B-8C3A-C8A3B675AF23}" srcOrd="2" destOrd="0" parTransId="{1B9D2B1D-D208-4B5E-BF69-A89F39C6C8E4}" sibTransId="{40035659-8000-44F9-B47A-35B8C947BDB5}"/>
    <dgm:cxn modelId="{8932850E-77DF-4BE5-A010-3135CBFEF543}" type="presOf" srcId="{0DDA155C-FFC1-4FD5-AFE1-C53D9482C073}" destId="{41E09A53-414D-404F-A394-0B7CA478E73D}" srcOrd="0" destOrd="0" presId="urn:microsoft.com/office/officeart/2005/8/layout/cycle2"/>
    <dgm:cxn modelId="{1D9F4154-F4C3-40EC-B03C-E224D95626DA}" srcId="{0DDA155C-FFC1-4FD5-AFE1-C53D9482C073}" destId="{E4E57D17-94EA-4556-B916-440BF2C73D9E}" srcOrd="0" destOrd="0" parTransId="{5BBBC37D-D3F2-490B-A9A1-E5755D2B48E0}" sibTransId="{784EA00B-FA5D-4B99-8B89-4C280265B2BD}"/>
    <dgm:cxn modelId="{8BA8A387-2104-4DF5-8A4F-8928C1B118EB}" type="presOf" srcId="{66FF2B9A-9102-4AF6-B612-0273FAEE11C6}" destId="{4BF8FC7E-46AF-4EEF-ADD6-3CAF242289F7}" srcOrd="0" destOrd="0" presId="urn:microsoft.com/office/officeart/2005/8/layout/cycle2"/>
    <dgm:cxn modelId="{2B1A3C29-F41B-4012-92FE-87AC1D165BD5}" type="presOf" srcId="{EB06ED00-EE4A-44A4-9B08-97732425AC7D}" destId="{62B10724-1B48-4386-96C2-23FEA003BE4B}" srcOrd="1" destOrd="0" presId="urn:microsoft.com/office/officeart/2005/8/layout/cycle2"/>
    <dgm:cxn modelId="{0ED82AAE-9C69-4592-BECF-C8A11E1F91C6}" type="presOf" srcId="{E467972D-B591-4640-960A-38EBAF8014E6}" destId="{EAC533BA-AA49-4EEF-B6E0-EDEF3A8C18CC}" srcOrd="0" destOrd="0" presId="urn:microsoft.com/office/officeart/2005/8/layout/cycle2"/>
    <dgm:cxn modelId="{8A019A67-4A58-4090-B14D-724F2177C7B5}" srcId="{0DDA155C-FFC1-4FD5-AFE1-C53D9482C073}" destId="{E467972D-B591-4640-960A-38EBAF8014E6}" srcOrd="3" destOrd="0" parTransId="{1E83FDAD-8909-4921-BDD7-F6D040BB31EF}" sibTransId="{CCF0F6FA-C719-4A51-AC7F-86E39E4D4C8D}"/>
    <dgm:cxn modelId="{C4970463-FFAE-423D-BF8D-F3D43EC301E4}" type="presOf" srcId="{CCF0F6FA-C719-4A51-AC7F-86E39E4D4C8D}" destId="{EF16D3A4-E695-407E-9B1F-F7B32C646573}" srcOrd="1" destOrd="0" presId="urn:microsoft.com/office/officeart/2005/8/layout/cycle2"/>
    <dgm:cxn modelId="{90372E16-E308-48C9-9BC8-7A768544FB5F}" type="presOf" srcId="{E4E57D17-94EA-4556-B916-440BF2C73D9E}" destId="{A5DC46A4-0F2C-4EC7-9886-2BFB3E0E5AF1}" srcOrd="0" destOrd="0" presId="urn:microsoft.com/office/officeart/2005/8/layout/cycle2"/>
    <dgm:cxn modelId="{94902192-C58B-417A-AF73-3455FC3156EA}" type="presOf" srcId="{EB06ED00-EE4A-44A4-9B08-97732425AC7D}" destId="{DDEDD7F5-2B18-402D-8EE6-72986D0981F6}" srcOrd="0" destOrd="0" presId="urn:microsoft.com/office/officeart/2005/8/layout/cycle2"/>
    <dgm:cxn modelId="{8FC8A0B5-E89E-452F-88D9-21F13A84C50F}" type="presOf" srcId="{40035659-8000-44F9-B47A-35B8C947BDB5}" destId="{999B8586-A12C-4794-8942-D098E814ABF0}" srcOrd="1" destOrd="0" presId="urn:microsoft.com/office/officeart/2005/8/layout/cycle2"/>
    <dgm:cxn modelId="{655F6A47-22F4-4271-8F19-3C8616B70D82}" type="presOf" srcId="{96705ABB-61EA-4C0C-890D-B7659177B15F}" destId="{DD54EAC9-ED26-4601-BAB7-4C1A5FC263D7}" srcOrd="0" destOrd="0" presId="urn:microsoft.com/office/officeart/2005/8/layout/cycle2"/>
    <dgm:cxn modelId="{EAD215F9-103F-493D-825D-7E950FEFC196}" type="presOf" srcId="{96705ABB-61EA-4C0C-890D-B7659177B15F}" destId="{53E983FA-5EEE-44A3-A886-860E66512BE8}" srcOrd="1" destOrd="0" presId="urn:microsoft.com/office/officeart/2005/8/layout/cycle2"/>
    <dgm:cxn modelId="{D1E8B064-E00D-4BD6-A4D1-38A1D004FB76}" type="presOf" srcId="{CCF0F6FA-C719-4A51-AC7F-86E39E4D4C8D}" destId="{5A6BED52-4F13-4879-BBF5-160397475C61}" srcOrd="0" destOrd="0" presId="urn:microsoft.com/office/officeart/2005/8/layout/cycle2"/>
    <dgm:cxn modelId="{875410AA-9D6B-44FB-BCB7-7271E93C44A3}" type="presOf" srcId="{68D3D9C6-390B-405B-8C3A-C8A3B675AF23}" destId="{0BCC4303-C01F-4D2C-AB42-82B178F2011F}" srcOrd="0" destOrd="0" presId="urn:microsoft.com/office/officeart/2005/8/layout/cycle2"/>
    <dgm:cxn modelId="{D1518F54-963D-4E74-9940-1AF8C1180BDE}" type="presOf" srcId="{66FF2B9A-9102-4AF6-B612-0273FAEE11C6}" destId="{9BDB900F-6E9E-4D58-9A05-D50E9636B7D5}" srcOrd="1" destOrd="0" presId="urn:microsoft.com/office/officeart/2005/8/layout/cycle2"/>
    <dgm:cxn modelId="{09385566-C299-41F8-A778-D688E37B04EA}" type="presOf" srcId="{784EA00B-FA5D-4B99-8B89-4C280265B2BD}" destId="{D66C4C55-DBDC-4E76-A01E-BAAB1412F6A0}" srcOrd="0" destOrd="0" presId="urn:microsoft.com/office/officeart/2005/8/layout/cycle2"/>
    <dgm:cxn modelId="{451E48BC-556A-401C-9330-F14BE424B104}" type="presOf" srcId="{784EA00B-FA5D-4B99-8B89-4C280265B2BD}" destId="{408225FB-1D41-4233-8072-2B5D5D2A9E0A}" srcOrd="1" destOrd="0" presId="urn:microsoft.com/office/officeart/2005/8/layout/cycle2"/>
    <dgm:cxn modelId="{BEDD7766-0194-4A58-BA99-B69398230B22}" type="presParOf" srcId="{41E09A53-414D-404F-A394-0B7CA478E73D}" destId="{A5DC46A4-0F2C-4EC7-9886-2BFB3E0E5AF1}" srcOrd="0" destOrd="0" presId="urn:microsoft.com/office/officeart/2005/8/layout/cycle2"/>
    <dgm:cxn modelId="{E78A0BB3-A861-4C3F-9B41-92836DEDBBFA}" type="presParOf" srcId="{41E09A53-414D-404F-A394-0B7CA478E73D}" destId="{D66C4C55-DBDC-4E76-A01E-BAAB1412F6A0}" srcOrd="1" destOrd="0" presId="urn:microsoft.com/office/officeart/2005/8/layout/cycle2"/>
    <dgm:cxn modelId="{B0E62446-5458-4A3A-AE8C-9FD4F60E6FD3}" type="presParOf" srcId="{D66C4C55-DBDC-4E76-A01E-BAAB1412F6A0}" destId="{408225FB-1D41-4233-8072-2B5D5D2A9E0A}" srcOrd="0" destOrd="0" presId="urn:microsoft.com/office/officeart/2005/8/layout/cycle2"/>
    <dgm:cxn modelId="{B84DD9AF-F42F-4D83-B06C-96BFA16BA91C}" type="presParOf" srcId="{41E09A53-414D-404F-A394-0B7CA478E73D}" destId="{5C4BC535-1E19-4735-A070-56E218B6A1EE}" srcOrd="2" destOrd="0" presId="urn:microsoft.com/office/officeart/2005/8/layout/cycle2"/>
    <dgm:cxn modelId="{EDFBF225-A9B1-4DE8-9CF3-B885E43408DE}" type="presParOf" srcId="{41E09A53-414D-404F-A394-0B7CA478E73D}" destId="{4BF8FC7E-46AF-4EEF-ADD6-3CAF242289F7}" srcOrd="3" destOrd="0" presId="urn:microsoft.com/office/officeart/2005/8/layout/cycle2"/>
    <dgm:cxn modelId="{C4D3BDD0-CA47-4D6B-9CE4-B16F3D101B42}" type="presParOf" srcId="{4BF8FC7E-46AF-4EEF-ADD6-3CAF242289F7}" destId="{9BDB900F-6E9E-4D58-9A05-D50E9636B7D5}" srcOrd="0" destOrd="0" presId="urn:microsoft.com/office/officeart/2005/8/layout/cycle2"/>
    <dgm:cxn modelId="{CE86F063-7ADA-49AC-9E95-0A3602A6FCE3}" type="presParOf" srcId="{41E09A53-414D-404F-A394-0B7CA478E73D}" destId="{0BCC4303-C01F-4D2C-AB42-82B178F2011F}" srcOrd="4" destOrd="0" presId="urn:microsoft.com/office/officeart/2005/8/layout/cycle2"/>
    <dgm:cxn modelId="{26E00F04-196E-4610-BDF7-D5A5C6E614BA}" type="presParOf" srcId="{41E09A53-414D-404F-A394-0B7CA478E73D}" destId="{1B659A62-32BB-4A79-AC38-9C7FCF678B3D}" srcOrd="5" destOrd="0" presId="urn:microsoft.com/office/officeart/2005/8/layout/cycle2"/>
    <dgm:cxn modelId="{C7695D28-DF51-47E7-B82F-04F25D5AE7D2}" type="presParOf" srcId="{1B659A62-32BB-4A79-AC38-9C7FCF678B3D}" destId="{999B8586-A12C-4794-8942-D098E814ABF0}" srcOrd="0" destOrd="0" presId="urn:microsoft.com/office/officeart/2005/8/layout/cycle2"/>
    <dgm:cxn modelId="{50375A5E-31A1-4743-A0FD-13C8B0E0AEA5}" type="presParOf" srcId="{41E09A53-414D-404F-A394-0B7CA478E73D}" destId="{EAC533BA-AA49-4EEF-B6E0-EDEF3A8C18CC}" srcOrd="6" destOrd="0" presId="urn:microsoft.com/office/officeart/2005/8/layout/cycle2"/>
    <dgm:cxn modelId="{E6622648-D095-449B-9DF7-AA970A1B4863}" type="presParOf" srcId="{41E09A53-414D-404F-A394-0B7CA478E73D}" destId="{5A6BED52-4F13-4879-BBF5-160397475C61}" srcOrd="7" destOrd="0" presId="urn:microsoft.com/office/officeart/2005/8/layout/cycle2"/>
    <dgm:cxn modelId="{73153FA6-BEA4-4BC4-A1A8-69CF38CE7B10}" type="presParOf" srcId="{5A6BED52-4F13-4879-BBF5-160397475C61}" destId="{EF16D3A4-E695-407E-9B1F-F7B32C646573}" srcOrd="0" destOrd="0" presId="urn:microsoft.com/office/officeart/2005/8/layout/cycle2"/>
    <dgm:cxn modelId="{BC48B513-FF28-49E9-8161-748709D69A51}" type="presParOf" srcId="{41E09A53-414D-404F-A394-0B7CA478E73D}" destId="{04AC6249-DA44-4613-AEA2-061A48EADFC7}" srcOrd="8" destOrd="0" presId="urn:microsoft.com/office/officeart/2005/8/layout/cycle2"/>
    <dgm:cxn modelId="{DD49C4AD-D203-4500-9119-C3578E3A40D6}" type="presParOf" srcId="{41E09A53-414D-404F-A394-0B7CA478E73D}" destId="{DD54EAC9-ED26-4601-BAB7-4C1A5FC263D7}" srcOrd="9" destOrd="0" presId="urn:microsoft.com/office/officeart/2005/8/layout/cycle2"/>
    <dgm:cxn modelId="{5D724C79-8015-45C1-AA88-E8B30E07796B}" type="presParOf" srcId="{DD54EAC9-ED26-4601-BAB7-4C1A5FC263D7}" destId="{53E983FA-5EEE-44A3-A886-860E66512BE8}" srcOrd="0" destOrd="0" presId="urn:microsoft.com/office/officeart/2005/8/layout/cycle2"/>
    <dgm:cxn modelId="{B1019144-D7B5-4ECC-948C-FC2931D02107}" type="presParOf" srcId="{41E09A53-414D-404F-A394-0B7CA478E73D}" destId="{4FDFC29D-4633-4135-9974-49E331DFB224}" srcOrd="10" destOrd="0" presId="urn:microsoft.com/office/officeart/2005/8/layout/cycle2"/>
    <dgm:cxn modelId="{40BCBF23-E49C-4700-A5A3-99C1CA2C052A}" type="presParOf" srcId="{41E09A53-414D-404F-A394-0B7CA478E73D}" destId="{DDEDD7F5-2B18-402D-8EE6-72986D0981F6}" srcOrd="11" destOrd="0" presId="urn:microsoft.com/office/officeart/2005/8/layout/cycle2"/>
    <dgm:cxn modelId="{C261A91A-6D48-486A-93C7-61ED619B63E8}" type="presParOf" srcId="{DDEDD7F5-2B18-402D-8EE6-72986D0981F6}" destId="{62B10724-1B48-4386-96C2-23FEA003BE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75AC8-DD63-451E-B77E-593ED963B6B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UY"/>
        </a:p>
      </dgm:t>
    </dgm:pt>
    <dgm:pt modelId="{B60F3126-5F17-427C-BDEA-0CBA85E276FE}">
      <dgm:prSet/>
      <dgm:spPr/>
      <dgm:t>
        <a:bodyPr/>
        <a:lstStyle/>
        <a:p>
          <a:pPr rtl="0"/>
          <a:r>
            <a:rPr lang="es-MX" dirty="0" smtClean="0"/>
            <a:t>Acceso a información.</a:t>
          </a:r>
          <a:endParaRPr lang="es-UY" dirty="0"/>
        </a:p>
      </dgm:t>
    </dgm:pt>
    <dgm:pt modelId="{17EA8235-B712-4843-B4E6-5816BD94E57A}" type="parTrans" cxnId="{3BD068B1-AC7B-45FD-AD07-FEC100533EED}">
      <dgm:prSet/>
      <dgm:spPr/>
      <dgm:t>
        <a:bodyPr/>
        <a:lstStyle/>
        <a:p>
          <a:endParaRPr lang="es-UY"/>
        </a:p>
      </dgm:t>
    </dgm:pt>
    <dgm:pt modelId="{0D7006F9-DA9F-48D0-90B7-2EC2B4F5A40E}" type="sibTrans" cxnId="{3BD068B1-AC7B-45FD-AD07-FEC100533EED}">
      <dgm:prSet/>
      <dgm:spPr/>
      <dgm:t>
        <a:bodyPr/>
        <a:lstStyle/>
        <a:p>
          <a:endParaRPr lang="es-UY"/>
        </a:p>
      </dgm:t>
    </dgm:pt>
    <dgm:pt modelId="{E1828444-20E5-4193-9AE4-F33F42C33B50}">
      <dgm:prSet/>
      <dgm:spPr/>
      <dgm:t>
        <a:bodyPr/>
        <a:lstStyle/>
        <a:p>
          <a:pPr rtl="0"/>
          <a:r>
            <a:rPr lang="es-MX" dirty="0" smtClean="0"/>
            <a:t>Inclusión y participación social. Redes Sociales.</a:t>
          </a:r>
          <a:endParaRPr lang="es-UY" dirty="0"/>
        </a:p>
      </dgm:t>
    </dgm:pt>
    <dgm:pt modelId="{25D508FA-333E-42CD-8DC3-AEEA48295555}" type="parTrans" cxnId="{C24674E9-3F52-459B-8881-B06BE23FBE0D}">
      <dgm:prSet/>
      <dgm:spPr/>
      <dgm:t>
        <a:bodyPr/>
        <a:lstStyle/>
        <a:p>
          <a:endParaRPr lang="es-UY"/>
        </a:p>
      </dgm:t>
    </dgm:pt>
    <dgm:pt modelId="{59F126D0-8C52-4A08-BF48-13759352C103}" type="sibTrans" cxnId="{C24674E9-3F52-459B-8881-B06BE23FBE0D}">
      <dgm:prSet/>
      <dgm:spPr/>
      <dgm:t>
        <a:bodyPr/>
        <a:lstStyle/>
        <a:p>
          <a:endParaRPr lang="es-UY"/>
        </a:p>
      </dgm:t>
    </dgm:pt>
    <dgm:pt modelId="{5E01FC84-8373-4FF7-8D3E-498BE00ABC0A}">
      <dgm:prSet/>
      <dgm:spPr/>
      <dgm:t>
        <a:bodyPr/>
        <a:lstStyle/>
        <a:p>
          <a:pPr rtl="0"/>
          <a:r>
            <a:rPr lang="es-MX" dirty="0" smtClean="0"/>
            <a:t>Condiciones para ejercicio de derechos</a:t>
          </a:r>
          <a:endParaRPr lang="es-UY" dirty="0"/>
        </a:p>
      </dgm:t>
    </dgm:pt>
    <dgm:pt modelId="{AFA1DB5B-BC8D-4553-A6AD-5C157A8FF99F}" type="parTrans" cxnId="{EA1CF0D2-4B4E-4E30-B0FF-DA41071CE739}">
      <dgm:prSet/>
      <dgm:spPr/>
      <dgm:t>
        <a:bodyPr/>
        <a:lstStyle/>
        <a:p>
          <a:endParaRPr lang="es-UY"/>
        </a:p>
      </dgm:t>
    </dgm:pt>
    <dgm:pt modelId="{C0EE2616-FD9C-457E-8E38-95269D14A7EC}" type="sibTrans" cxnId="{EA1CF0D2-4B4E-4E30-B0FF-DA41071CE739}">
      <dgm:prSet/>
      <dgm:spPr/>
      <dgm:t>
        <a:bodyPr/>
        <a:lstStyle/>
        <a:p>
          <a:endParaRPr lang="es-UY"/>
        </a:p>
      </dgm:t>
    </dgm:pt>
    <dgm:pt modelId="{C9D3CC25-DB6B-44BF-A025-13719F3F1847}">
      <dgm:prSet/>
      <dgm:spPr/>
      <dgm:t>
        <a:bodyPr/>
        <a:lstStyle/>
        <a:p>
          <a:pPr rtl="0"/>
          <a:r>
            <a:rPr lang="es-MX" dirty="0" smtClean="0"/>
            <a:t>Condiciones para participación</a:t>
          </a:r>
          <a:endParaRPr lang="es-ES" dirty="0"/>
        </a:p>
      </dgm:t>
    </dgm:pt>
    <dgm:pt modelId="{C92254E9-AB35-4BE2-9B2A-B43525B14437}" type="parTrans" cxnId="{4F22D084-99C0-4A6D-96C8-0608F3D3B7D9}">
      <dgm:prSet/>
      <dgm:spPr/>
      <dgm:t>
        <a:bodyPr/>
        <a:lstStyle/>
        <a:p>
          <a:endParaRPr lang="es-UY"/>
        </a:p>
      </dgm:t>
    </dgm:pt>
    <dgm:pt modelId="{C8514B51-E11C-41DD-A3B1-49D82EF0D1E0}" type="sibTrans" cxnId="{4F22D084-99C0-4A6D-96C8-0608F3D3B7D9}">
      <dgm:prSet/>
      <dgm:spPr/>
      <dgm:t>
        <a:bodyPr/>
        <a:lstStyle/>
        <a:p>
          <a:endParaRPr lang="es-UY"/>
        </a:p>
      </dgm:t>
    </dgm:pt>
    <dgm:pt modelId="{63F3A9B9-3FC0-4CCD-95F2-A27AC3C09B9E}" type="pres">
      <dgm:prSet presAssocID="{67E75AC8-DD63-451E-B77E-593ED963B6B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8AC70945-D132-4919-91E9-982078EF1106}" type="pres">
      <dgm:prSet presAssocID="{67E75AC8-DD63-451E-B77E-593ED963B6BF}" presName="arrow" presStyleLbl="bgShp" presStyleIdx="0" presStyleCnt="1"/>
      <dgm:spPr/>
    </dgm:pt>
    <dgm:pt modelId="{D6930B9A-E460-49BE-9FA0-E789E6E6E7C6}" type="pres">
      <dgm:prSet presAssocID="{67E75AC8-DD63-451E-B77E-593ED963B6BF}" presName="linearProcess" presStyleCnt="0"/>
      <dgm:spPr/>
    </dgm:pt>
    <dgm:pt modelId="{C6051DF5-9B41-48CF-AC8D-4D763C3F05BA}" type="pres">
      <dgm:prSet presAssocID="{B60F3126-5F17-427C-BDEA-0CBA85E276F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DC87EA7-D779-4ED1-98D4-ED95C4C51C20}" type="pres">
      <dgm:prSet presAssocID="{0D7006F9-DA9F-48D0-90B7-2EC2B4F5A40E}" presName="sibTrans" presStyleCnt="0"/>
      <dgm:spPr/>
    </dgm:pt>
    <dgm:pt modelId="{A0DB75BD-FD1E-4431-8A2A-02C153C00636}" type="pres">
      <dgm:prSet presAssocID="{E1828444-20E5-4193-9AE4-F33F42C33B5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4D6FB32-E7DA-44BF-BF36-1AF17F833078}" type="pres">
      <dgm:prSet presAssocID="{59F126D0-8C52-4A08-BF48-13759352C103}" presName="sibTrans" presStyleCnt="0"/>
      <dgm:spPr/>
    </dgm:pt>
    <dgm:pt modelId="{698D2B81-8D45-4173-AEF3-1ED2B64705B2}" type="pres">
      <dgm:prSet presAssocID="{5E01FC84-8373-4FF7-8D3E-498BE00ABC0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40F52FB-36CC-4B0C-BC88-1F514799446F}" type="pres">
      <dgm:prSet presAssocID="{C0EE2616-FD9C-457E-8E38-95269D14A7EC}" presName="sibTrans" presStyleCnt="0"/>
      <dgm:spPr/>
    </dgm:pt>
    <dgm:pt modelId="{B79FB671-5A79-45A3-A1A9-E5EFC494756A}" type="pres">
      <dgm:prSet presAssocID="{C9D3CC25-DB6B-44BF-A025-13719F3F184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C24674E9-3F52-459B-8881-B06BE23FBE0D}" srcId="{67E75AC8-DD63-451E-B77E-593ED963B6BF}" destId="{E1828444-20E5-4193-9AE4-F33F42C33B50}" srcOrd="1" destOrd="0" parTransId="{25D508FA-333E-42CD-8DC3-AEEA48295555}" sibTransId="{59F126D0-8C52-4A08-BF48-13759352C103}"/>
    <dgm:cxn modelId="{3BD068B1-AC7B-45FD-AD07-FEC100533EED}" srcId="{67E75AC8-DD63-451E-B77E-593ED963B6BF}" destId="{B60F3126-5F17-427C-BDEA-0CBA85E276FE}" srcOrd="0" destOrd="0" parTransId="{17EA8235-B712-4843-B4E6-5816BD94E57A}" sibTransId="{0D7006F9-DA9F-48D0-90B7-2EC2B4F5A40E}"/>
    <dgm:cxn modelId="{EA1CF0D2-4B4E-4E30-B0FF-DA41071CE739}" srcId="{67E75AC8-DD63-451E-B77E-593ED963B6BF}" destId="{5E01FC84-8373-4FF7-8D3E-498BE00ABC0A}" srcOrd="2" destOrd="0" parTransId="{AFA1DB5B-BC8D-4553-A6AD-5C157A8FF99F}" sibTransId="{C0EE2616-FD9C-457E-8E38-95269D14A7EC}"/>
    <dgm:cxn modelId="{4F22D084-99C0-4A6D-96C8-0608F3D3B7D9}" srcId="{67E75AC8-DD63-451E-B77E-593ED963B6BF}" destId="{C9D3CC25-DB6B-44BF-A025-13719F3F1847}" srcOrd="3" destOrd="0" parTransId="{C92254E9-AB35-4BE2-9B2A-B43525B14437}" sibTransId="{C8514B51-E11C-41DD-A3B1-49D82EF0D1E0}"/>
    <dgm:cxn modelId="{AC16046C-E4FA-46B3-90D7-ECC3BD004E5A}" type="presOf" srcId="{5E01FC84-8373-4FF7-8D3E-498BE00ABC0A}" destId="{698D2B81-8D45-4173-AEF3-1ED2B64705B2}" srcOrd="0" destOrd="0" presId="urn:microsoft.com/office/officeart/2005/8/layout/hProcess9"/>
    <dgm:cxn modelId="{C5DD3133-0968-493E-A6E1-C147B8FFD0E6}" type="presOf" srcId="{E1828444-20E5-4193-9AE4-F33F42C33B50}" destId="{A0DB75BD-FD1E-4431-8A2A-02C153C00636}" srcOrd="0" destOrd="0" presId="urn:microsoft.com/office/officeart/2005/8/layout/hProcess9"/>
    <dgm:cxn modelId="{1E0FCA55-3A18-4500-B610-DBA431982044}" type="presOf" srcId="{B60F3126-5F17-427C-BDEA-0CBA85E276FE}" destId="{C6051DF5-9B41-48CF-AC8D-4D763C3F05BA}" srcOrd="0" destOrd="0" presId="urn:microsoft.com/office/officeart/2005/8/layout/hProcess9"/>
    <dgm:cxn modelId="{FFC52068-9C2A-404D-91EC-1298323143B1}" type="presOf" srcId="{67E75AC8-DD63-451E-B77E-593ED963B6BF}" destId="{63F3A9B9-3FC0-4CCD-95F2-A27AC3C09B9E}" srcOrd="0" destOrd="0" presId="urn:microsoft.com/office/officeart/2005/8/layout/hProcess9"/>
    <dgm:cxn modelId="{550C106D-5B9C-4B4A-8F36-6BFF6EE43E17}" type="presOf" srcId="{C9D3CC25-DB6B-44BF-A025-13719F3F1847}" destId="{B79FB671-5A79-45A3-A1A9-E5EFC494756A}" srcOrd="0" destOrd="0" presId="urn:microsoft.com/office/officeart/2005/8/layout/hProcess9"/>
    <dgm:cxn modelId="{132C8C2A-F2AD-4D3A-874C-9EDD8C8AFBFA}" type="presParOf" srcId="{63F3A9B9-3FC0-4CCD-95F2-A27AC3C09B9E}" destId="{8AC70945-D132-4919-91E9-982078EF1106}" srcOrd="0" destOrd="0" presId="urn:microsoft.com/office/officeart/2005/8/layout/hProcess9"/>
    <dgm:cxn modelId="{D382FA73-0472-40D9-A6ED-856DA545BCAB}" type="presParOf" srcId="{63F3A9B9-3FC0-4CCD-95F2-A27AC3C09B9E}" destId="{D6930B9A-E460-49BE-9FA0-E789E6E6E7C6}" srcOrd="1" destOrd="0" presId="urn:microsoft.com/office/officeart/2005/8/layout/hProcess9"/>
    <dgm:cxn modelId="{31A745DA-6C32-44BE-A8F5-1011582312D1}" type="presParOf" srcId="{D6930B9A-E460-49BE-9FA0-E789E6E6E7C6}" destId="{C6051DF5-9B41-48CF-AC8D-4D763C3F05BA}" srcOrd="0" destOrd="0" presId="urn:microsoft.com/office/officeart/2005/8/layout/hProcess9"/>
    <dgm:cxn modelId="{FE48D2AA-829A-40FA-A2EE-C95ACFA05F5D}" type="presParOf" srcId="{D6930B9A-E460-49BE-9FA0-E789E6E6E7C6}" destId="{0DC87EA7-D779-4ED1-98D4-ED95C4C51C20}" srcOrd="1" destOrd="0" presId="urn:microsoft.com/office/officeart/2005/8/layout/hProcess9"/>
    <dgm:cxn modelId="{358DD9A1-963C-433B-975E-D409DCD74BD8}" type="presParOf" srcId="{D6930B9A-E460-49BE-9FA0-E789E6E6E7C6}" destId="{A0DB75BD-FD1E-4431-8A2A-02C153C00636}" srcOrd="2" destOrd="0" presId="urn:microsoft.com/office/officeart/2005/8/layout/hProcess9"/>
    <dgm:cxn modelId="{45FB75A0-31EF-4C74-BFCF-FD660BC14B04}" type="presParOf" srcId="{D6930B9A-E460-49BE-9FA0-E789E6E6E7C6}" destId="{B4D6FB32-E7DA-44BF-BF36-1AF17F833078}" srcOrd="3" destOrd="0" presId="urn:microsoft.com/office/officeart/2005/8/layout/hProcess9"/>
    <dgm:cxn modelId="{989F0F7E-EBD5-46B6-AE74-9EB5334C66F1}" type="presParOf" srcId="{D6930B9A-E460-49BE-9FA0-E789E6E6E7C6}" destId="{698D2B81-8D45-4173-AEF3-1ED2B64705B2}" srcOrd="4" destOrd="0" presId="urn:microsoft.com/office/officeart/2005/8/layout/hProcess9"/>
    <dgm:cxn modelId="{580A47DA-90D2-447B-B036-6CAC00CF1FA1}" type="presParOf" srcId="{D6930B9A-E460-49BE-9FA0-E789E6E6E7C6}" destId="{840F52FB-36CC-4B0C-BC88-1F514799446F}" srcOrd="5" destOrd="0" presId="urn:microsoft.com/office/officeart/2005/8/layout/hProcess9"/>
    <dgm:cxn modelId="{C98D4861-2BCE-4C6F-B7EC-2E8639D6D7D2}" type="presParOf" srcId="{D6930B9A-E460-49BE-9FA0-E789E6E6E7C6}" destId="{B79FB671-5A79-45A3-A1A9-E5EFC49475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8631B-4E12-4C08-B834-50D1B1CFEA3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A3037394-1E05-4FFB-9B67-10F4ACA47ED9}">
      <dgm:prSet/>
      <dgm:spPr/>
      <dgm:t>
        <a:bodyPr/>
        <a:lstStyle/>
        <a:p>
          <a:pPr rtl="0"/>
          <a:r>
            <a:rPr lang="es-ES" b="1" dirty="0" smtClean="0"/>
            <a:t>Mujer y Salud en Uruguay   </a:t>
          </a:r>
          <a:r>
            <a:rPr lang="es-ES" b="1" dirty="0" smtClean="0">
              <a:hlinkClick xmlns:r="http://schemas.openxmlformats.org/officeDocument/2006/relationships" r:id="rId1"/>
            </a:rPr>
            <a:t>www.mysu.org.uy</a:t>
          </a:r>
          <a:endParaRPr lang="es-ES" b="1" dirty="0"/>
        </a:p>
      </dgm:t>
    </dgm:pt>
    <dgm:pt modelId="{FC1555B3-52C9-4969-B6F6-EBA9E17B38D6}" type="parTrans" cxnId="{AC30CB69-49FA-4D79-867D-E01036F01766}">
      <dgm:prSet/>
      <dgm:spPr/>
      <dgm:t>
        <a:bodyPr/>
        <a:lstStyle/>
        <a:p>
          <a:endParaRPr lang="es-UY"/>
        </a:p>
      </dgm:t>
    </dgm:pt>
    <dgm:pt modelId="{26C862ED-19BF-465E-9503-19F5F03D43B3}" type="sibTrans" cxnId="{AC30CB69-49FA-4D79-867D-E01036F01766}">
      <dgm:prSet/>
      <dgm:spPr/>
      <dgm:t>
        <a:bodyPr/>
        <a:lstStyle/>
        <a:p>
          <a:endParaRPr lang="es-UY"/>
        </a:p>
      </dgm:t>
    </dgm:pt>
    <dgm:pt modelId="{8ADC0172-B47C-4EF5-8F74-54904EC2C11A}">
      <dgm:prSet/>
      <dgm:spPr/>
      <dgm:t>
        <a:bodyPr/>
        <a:lstStyle/>
        <a:p>
          <a:pPr rtl="0"/>
          <a:r>
            <a:rPr lang="es-ES" b="1" dirty="0" smtClean="0"/>
            <a:t>Campaña </a:t>
          </a:r>
          <a:r>
            <a:rPr lang="es-ES" b="1" dirty="0" err="1" smtClean="0"/>
            <a:t>hacelos</a:t>
          </a:r>
          <a:r>
            <a:rPr lang="es-ES" b="1" dirty="0" smtClean="0"/>
            <a:t> valer  www.hacelosvaler.org </a:t>
          </a:r>
          <a:endParaRPr lang="es-ES" b="1" dirty="0"/>
        </a:p>
      </dgm:t>
    </dgm:pt>
    <dgm:pt modelId="{CB8A2BEB-4F5F-4907-853D-EA48B37FC86F}" type="parTrans" cxnId="{7405F5F1-26EB-4673-9E71-23EE5E35528E}">
      <dgm:prSet/>
      <dgm:spPr/>
      <dgm:t>
        <a:bodyPr/>
        <a:lstStyle/>
        <a:p>
          <a:endParaRPr lang="es-UY"/>
        </a:p>
      </dgm:t>
    </dgm:pt>
    <dgm:pt modelId="{E921F51E-CFDD-480F-96EB-8F33872FEB77}" type="sibTrans" cxnId="{7405F5F1-26EB-4673-9E71-23EE5E35528E}">
      <dgm:prSet/>
      <dgm:spPr/>
      <dgm:t>
        <a:bodyPr/>
        <a:lstStyle/>
        <a:p>
          <a:endParaRPr lang="es-UY"/>
        </a:p>
      </dgm:t>
    </dgm:pt>
    <dgm:pt modelId="{6E67246A-4ABA-44C8-B553-8F88F6B1A6D2}">
      <dgm:prSet/>
      <dgm:spPr/>
      <dgm:t>
        <a:bodyPr/>
        <a:lstStyle/>
        <a:p>
          <a:pPr rtl="0"/>
          <a:r>
            <a:rPr lang="es-ES" b="1" dirty="0" err="1" smtClean="0"/>
            <a:t>Lilián</a:t>
          </a:r>
          <a:r>
            <a:rPr lang="es-ES" b="1" dirty="0" smtClean="0"/>
            <a:t> </a:t>
          </a:r>
          <a:r>
            <a:rPr lang="es-ES" b="1" dirty="0" err="1" smtClean="0"/>
            <a:t>Abracinskas</a:t>
          </a:r>
          <a:r>
            <a:rPr lang="es-ES" b="1" dirty="0" smtClean="0"/>
            <a:t>  labracinskas@mysu.org.uy</a:t>
          </a:r>
          <a:endParaRPr lang="es-ES" b="1" dirty="0"/>
        </a:p>
      </dgm:t>
    </dgm:pt>
    <dgm:pt modelId="{FDBC7230-DDEF-4EE6-8AB4-0A06279B296C}" type="parTrans" cxnId="{BBC9E16E-8BC7-4C54-92E9-B33F4864220B}">
      <dgm:prSet/>
      <dgm:spPr/>
      <dgm:t>
        <a:bodyPr/>
        <a:lstStyle/>
        <a:p>
          <a:endParaRPr lang="es-UY"/>
        </a:p>
      </dgm:t>
    </dgm:pt>
    <dgm:pt modelId="{FF6D9DD5-3476-49F7-9988-4B921742AB3E}" type="sibTrans" cxnId="{BBC9E16E-8BC7-4C54-92E9-B33F4864220B}">
      <dgm:prSet/>
      <dgm:spPr/>
      <dgm:t>
        <a:bodyPr/>
        <a:lstStyle/>
        <a:p>
          <a:endParaRPr lang="es-UY"/>
        </a:p>
      </dgm:t>
    </dgm:pt>
    <dgm:pt modelId="{92A08D6F-D576-472D-94B1-3DA0D5F3A360}" type="pres">
      <dgm:prSet presAssocID="{4CC8631B-4E12-4C08-B834-50D1B1CFEA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8B893BB1-5E4D-45A0-BD72-77DB54D27DEA}" type="pres">
      <dgm:prSet presAssocID="{A3037394-1E05-4FFB-9B67-10F4ACA47ED9}" presName="composite" presStyleCnt="0"/>
      <dgm:spPr/>
    </dgm:pt>
    <dgm:pt modelId="{A4CAB9A9-946C-485A-98E5-1DC7ADAF87F0}" type="pres">
      <dgm:prSet presAssocID="{A3037394-1E05-4FFB-9B67-10F4ACA47ED9}" presName="imgShp" presStyleLbl="fgImgPlace1" presStyleIdx="0" presStyleCnt="3" custScaleX="882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A9A5E7E-916D-4B1F-A90E-F594317D542D}" type="pres">
      <dgm:prSet presAssocID="{A3037394-1E05-4FFB-9B67-10F4ACA47E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8608633-8581-470A-957C-CD145EB87926}" type="pres">
      <dgm:prSet presAssocID="{26C862ED-19BF-465E-9503-19F5F03D43B3}" presName="spacing" presStyleCnt="0"/>
      <dgm:spPr/>
    </dgm:pt>
    <dgm:pt modelId="{E2B628A0-0974-41ED-AEE4-402EC0B50520}" type="pres">
      <dgm:prSet presAssocID="{8ADC0172-B47C-4EF5-8F74-54904EC2C11A}" presName="composite" presStyleCnt="0"/>
      <dgm:spPr/>
    </dgm:pt>
    <dgm:pt modelId="{5B4FA39D-3923-4AED-93B5-E53F4E68874C}" type="pres">
      <dgm:prSet presAssocID="{8ADC0172-B47C-4EF5-8F74-54904EC2C11A}" presName="imgShp" presStyleLbl="fgImgPlace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2A38CC-F894-4B90-8EE0-BBE10C723913}" type="pres">
      <dgm:prSet presAssocID="{8ADC0172-B47C-4EF5-8F74-54904EC2C11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88F19E8-23B7-4089-94E1-657A7474BF12}" type="pres">
      <dgm:prSet presAssocID="{E921F51E-CFDD-480F-96EB-8F33872FEB77}" presName="spacing" presStyleCnt="0"/>
      <dgm:spPr/>
    </dgm:pt>
    <dgm:pt modelId="{92649C96-8226-4CD7-8916-BB5FC75BBA66}" type="pres">
      <dgm:prSet presAssocID="{6E67246A-4ABA-44C8-B553-8F88F6B1A6D2}" presName="composite" presStyleCnt="0"/>
      <dgm:spPr/>
    </dgm:pt>
    <dgm:pt modelId="{6E532E26-4311-4559-9E39-2CC8D9E99398}" type="pres">
      <dgm:prSet presAssocID="{6E67246A-4ABA-44C8-B553-8F88F6B1A6D2}" presName="imgShp" presStyleLbl="fgImgPlace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5A60C8-689A-481B-9B05-05B4A753BDC8}" type="pres">
      <dgm:prSet presAssocID="{6E67246A-4ABA-44C8-B553-8F88F6B1A6D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BBC9E16E-8BC7-4C54-92E9-B33F4864220B}" srcId="{4CC8631B-4E12-4C08-B834-50D1B1CFEA3E}" destId="{6E67246A-4ABA-44C8-B553-8F88F6B1A6D2}" srcOrd="2" destOrd="0" parTransId="{FDBC7230-DDEF-4EE6-8AB4-0A06279B296C}" sibTransId="{FF6D9DD5-3476-49F7-9988-4B921742AB3E}"/>
    <dgm:cxn modelId="{5A7F81AB-FFDF-4611-BB27-F2EB2AAE61FC}" type="presOf" srcId="{6E67246A-4ABA-44C8-B553-8F88F6B1A6D2}" destId="{265A60C8-689A-481B-9B05-05B4A753BDC8}" srcOrd="0" destOrd="0" presId="urn:microsoft.com/office/officeart/2005/8/layout/vList3#1"/>
    <dgm:cxn modelId="{7405F5F1-26EB-4673-9E71-23EE5E35528E}" srcId="{4CC8631B-4E12-4C08-B834-50D1B1CFEA3E}" destId="{8ADC0172-B47C-4EF5-8F74-54904EC2C11A}" srcOrd="1" destOrd="0" parTransId="{CB8A2BEB-4F5F-4907-853D-EA48B37FC86F}" sibTransId="{E921F51E-CFDD-480F-96EB-8F33872FEB77}"/>
    <dgm:cxn modelId="{1536E03C-C5B9-46E1-8984-18861064FD1F}" type="presOf" srcId="{8ADC0172-B47C-4EF5-8F74-54904EC2C11A}" destId="{9C2A38CC-F894-4B90-8EE0-BBE10C723913}" srcOrd="0" destOrd="0" presId="urn:microsoft.com/office/officeart/2005/8/layout/vList3#1"/>
    <dgm:cxn modelId="{AC30CB69-49FA-4D79-867D-E01036F01766}" srcId="{4CC8631B-4E12-4C08-B834-50D1B1CFEA3E}" destId="{A3037394-1E05-4FFB-9B67-10F4ACA47ED9}" srcOrd="0" destOrd="0" parTransId="{FC1555B3-52C9-4969-B6F6-EBA9E17B38D6}" sibTransId="{26C862ED-19BF-465E-9503-19F5F03D43B3}"/>
    <dgm:cxn modelId="{0D6A73C4-ECE5-4812-82D7-831EA0AF0019}" type="presOf" srcId="{4CC8631B-4E12-4C08-B834-50D1B1CFEA3E}" destId="{92A08D6F-D576-472D-94B1-3DA0D5F3A360}" srcOrd="0" destOrd="0" presId="urn:microsoft.com/office/officeart/2005/8/layout/vList3#1"/>
    <dgm:cxn modelId="{9A8A645D-9A8B-4D5A-AF5E-E089403D100C}" type="presOf" srcId="{A3037394-1E05-4FFB-9B67-10F4ACA47ED9}" destId="{5A9A5E7E-916D-4B1F-A90E-F594317D542D}" srcOrd="0" destOrd="0" presId="urn:microsoft.com/office/officeart/2005/8/layout/vList3#1"/>
    <dgm:cxn modelId="{727A306E-C693-40DB-A120-45DE5C45461D}" type="presParOf" srcId="{92A08D6F-D576-472D-94B1-3DA0D5F3A360}" destId="{8B893BB1-5E4D-45A0-BD72-77DB54D27DEA}" srcOrd="0" destOrd="0" presId="urn:microsoft.com/office/officeart/2005/8/layout/vList3#1"/>
    <dgm:cxn modelId="{A0AF1B2C-6A27-4D6B-8CE9-A1C3E9D37A1D}" type="presParOf" srcId="{8B893BB1-5E4D-45A0-BD72-77DB54D27DEA}" destId="{A4CAB9A9-946C-485A-98E5-1DC7ADAF87F0}" srcOrd="0" destOrd="0" presId="urn:microsoft.com/office/officeart/2005/8/layout/vList3#1"/>
    <dgm:cxn modelId="{F8FAD25A-9B38-4E0F-A53F-A190D9401C02}" type="presParOf" srcId="{8B893BB1-5E4D-45A0-BD72-77DB54D27DEA}" destId="{5A9A5E7E-916D-4B1F-A90E-F594317D542D}" srcOrd="1" destOrd="0" presId="urn:microsoft.com/office/officeart/2005/8/layout/vList3#1"/>
    <dgm:cxn modelId="{1A871D9C-A9E2-4497-86D2-45B6DE8441E0}" type="presParOf" srcId="{92A08D6F-D576-472D-94B1-3DA0D5F3A360}" destId="{38608633-8581-470A-957C-CD145EB87926}" srcOrd="1" destOrd="0" presId="urn:microsoft.com/office/officeart/2005/8/layout/vList3#1"/>
    <dgm:cxn modelId="{995D1EA8-3A04-43D2-9869-ACC8D62989B9}" type="presParOf" srcId="{92A08D6F-D576-472D-94B1-3DA0D5F3A360}" destId="{E2B628A0-0974-41ED-AEE4-402EC0B50520}" srcOrd="2" destOrd="0" presId="urn:microsoft.com/office/officeart/2005/8/layout/vList3#1"/>
    <dgm:cxn modelId="{4FD6F450-8ACD-4847-B869-2E35249925E4}" type="presParOf" srcId="{E2B628A0-0974-41ED-AEE4-402EC0B50520}" destId="{5B4FA39D-3923-4AED-93B5-E53F4E68874C}" srcOrd="0" destOrd="0" presId="urn:microsoft.com/office/officeart/2005/8/layout/vList3#1"/>
    <dgm:cxn modelId="{F9059435-745C-4681-9552-59855BB7B944}" type="presParOf" srcId="{E2B628A0-0974-41ED-AEE4-402EC0B50520}" destId="{9C2A38CC-F894-4B90-8EE0-BBE10C723913}" srcOrd="1" destOrd="0" presId="urn:microsoft.com/office/officeart/2005/8/layout/vList3#1"/>
    <dgm:cxn modelId="{F18C92E2-8481-4D9C-994F-A9AA91769914}" type="presParOf" srcId="{92A08D6F-D576-472D-94B1-3DA0D5F3A360}" destId="{F88F19E8-23B7-4089-94E1-657A7474BF12}" srcOrd="3" destOrd="0" presId="urn:microsoft.com/office/officeart/2005/8/layout/vList3#1"/>
    <dgm:cxn modelId="{EAE427B5-F0F0-4CC2-93AE-EACE7D7BB0A7}" type="presParOf" srcId="{92A08D6F-D576-472D-94B1-3DA0D5F3A360}" destId="{92649C96-8226-4CD7-8916-BB5FC75BBA66}" srcOrd="4" destOrd="0" presId="urn:microsoft.com/office/officeart/2005/8/layout/vList3#1"/>
    <dgm:cxn modelId="{FC3A9C22-B17A-47C0-9E07-36175F1FAA43}" type="presParOf" srcId="{92649C96-8226-4CD7-8916-BB5FC75BBA66}" destId="{6E532E26-4311-4559-9E39-2CC8D9E99398}" srcOrd="0" destOrd="0" presId="urn:microsoft.com/office/officeart/2005/8/layout/vList3#1"/>
    <dgm:cxn modelId="{45C21BCC-70D1-4CFF-8031-59E6CB181FC6}" type="presParOf" srcId="{92649C96-8226-4CD7-8916-BB5FC75BBA66}" destId="{265A60C8-689A-481B-9B05-05B4A753BDC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C51228-BD0D-441B-AEF1-FF9A5AAB88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120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54775D-59DE-4335-B8DE-52A505D9DD63}" type="slidenum">
              <a:rPr lang="es-ES"/>
              <a:pPr/>
              <a:t>6</a:t>
            </a:fld>
            <a:endParaRPr lang="es-E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FC7F8D-D9F4-4DA0-B4DA-EE130A71DB4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80FE60-2CE7-44A3-B361-95BA5EEC3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10585F-76B8-4EAC-B07A-74D08178F61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3593D3-54BD-464B-A71D-5485F79CD04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4A05D2-CEC9-4701-BC47-7B398F80CA2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075C2A-7EC5-44B4-AE26-0E76C4F995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509E8A-58EC-4BE3-AA79-D7FFA8299D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F20661-0954-4FB1-B2D9-9A9AC51861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1CF4CE-F3CB-425E-AB4F-0F2B693ED38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C8F46A-7AEB-40AE-B68A-AE110DE4F88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CA1372-56F0-4C13-BE15-B48ADE8D176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192A717-8DD3-48EB-8BBA-A180539BE73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1214422"/>
            <a:ext cx="7488237" cy="97156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JUSTICIA ECONÓMICA, ECOLÓGICA Y DE GÉNERO</a:t>
            </a:r>
            <a:b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</a:b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DAWN – Agosto 2013 – Uruguay</a:t>
            </a:r>
            <a:b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</a:b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</a:b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Sexualidad y Reproducción: Derechos Humanos, calidad, acceso y financiamiento. </a:t>
            </a:r>
            <a:endParaRPr lang="es-E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3143248"/>
            <a:ext cx="7604150" cy="3097212"/>
          </a:xfrm>
        </p:spPr>
        <p:txBody>
          <a:bodyPr>
            <a:normAutofit fontScale="92500" lnSpcReduction="10000"/>
          </a:bodyPr>
          <a:lstStyle/>
          <a:p>
            <a:pPr algn="dist"/>
            <a:r>
              <a:rPr lang="es-ES" sz="2800" dirty="0" smtClean="0">
                <a:latin typeface="Arial Narrow" pitchFamily="34" charset="0"/>
              </a:rPr>
              <a:t>Derechos sexuales y derechos reproductivos </a:t>
            </a:r>
            <a:br>
              <a:rPr lang="es-ES" sz="2800" dirty="0" smtClean="0">
                <a:latin typeface="Arial Narrow" pitchFamily="34" charset="0"/>
              </a:rPr>
            </a:br>
            <a:r>
              <a:rPr lang="es-E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Avances y desafíos </a:t>
            </a: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endParaRPr lang="es-ES" sz="2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algn="dist" eaLnBrk="1" hangingPunct="1"/>
            <a:endParaRPr lang="es-E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dist" eaLnBrk="1" hangingPunct="1"/>
            <a:endParaRPr lang="es-ES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dist" eaLnBrk="1" hangingPunct="1"/>
            <a:endParaRPr lang="es-E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10000"/>
              </a:spcBef>
            </a:pPr>
            <a:endParaRPr lang="es-ES" sz="2600" b="1" dirty="0" smtClean="0">
              <a:latin typeface="Arial Narrow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s-ES" sz="2000" b="1" dirty="0" err="1" smtClean="0">
                <a:latin typeface="Arial Narrow" pitchFamily="34" charset="0"/>
              </a:rPr>
              <a:t>Lilián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Abracinskas</a:t>
            </a:r>
            <a:endParaRPr lang="es-ES" sz="2000" b="1" dirty="0" smtClean="0">
              <a:latin typeface="Arial Narrow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Directora </a:t>
            </a:r>
          </a:p>
          <a:p>
            <a:pPr algn="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Mujer y Salud en Uruguay - MYSU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Resistencia del sistema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No implementación de los acuerdos en políticas programas y servicios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Cooptación del discurso y vaciamiento de contenidos</a:t>
            </a:r>
          </a:p>
          <a:p>
            <a:pPr>
              <a:lnSpc>
                <a:spcPct val="95000"/>
              </a:lnSpc>
              <a:spcBef>
                <a:spcPct val="40000"/>
              </a:spcBef>
              <a:buBlip>
                <a:blip r:embed="rId2"/>
              </a:buBlip>
            </a:pPr>
            <a:r>
              <a:rPr lang="es-ES" sz="2000" b="1" spc="300" dirty="0" smtClean="0">
                <a:latin typeface="Arial Narrow" pitchFamily="34" charset="0"/>
              </a:rPr>
              <a:t>Políticas públicas carentes de enfoque de género  y derechos.</a:t>
            </a:r>
          </a:p>
          <a:p>
            <a:pPr>
              <a:lnSpc>
                <a:spcPct val="95000"/>
              </a:lnSpc>
              <a:spcBef>
                <a:spcPct val="40000"/>
              </a:spcBef>
              <a:buBlip>
                <a:blip r:embed="rId2"/>
              </a:buBlip>
            </a:pPr>
            <a:r>
              <a:rPr lang="es-ES" sz="2000" b="1" spc="300" dirty="0" smtClean="0">
                <a:latin typeface="Arial Narrow" pitchFamily="34" charset="0"/>
              </a:rPr>
              <a:t>No  asignación de los recursos necesarios.</a:t>
            </a:r>
          </a:p>
          <a:p>
            <a:pPr>
              <a:lnSpc>
                <a:spcPct val="95000"/>
              </a:lnSpc>
              <a:spcBef>
                <a:spcPct val="40000"/>
              </a:spcBef>
              <a:buBlip>
                <a:blip r:embed="rId2"/>
              </a:buBlip>
            </a:pPr>
            <a:r>
              <a:rPr lang="es-ES" sz="2000" b="1" spc="300" dirty="0" smtClean="0">
                <a:latin typeface="Arial Narrow" pitchFamily="34" charset="0"/>
              </a:rPr>
              <a:t>No superación de las inequidades étnico-raciales, de género y generacionales.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Debilitamiento de los actores impulsores de la agenda.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Pérdida de autonomías..</a:t>
            </a:r>
          </a:p>
          <a:p>
            <a:pPr eaLnBrk="1" hangingPunct="1">
              <a:lnSpc>
                <a:spcPct val="80000"/>
              </a:lnSpc>
            </a:pPr>
            <a:endParaRPr lang="es-ES" sz="2000" b="1" spc="3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14414" y="28572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PROBLEMAS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900113" y="692150"/>
            <a:ext cx="3167062" cy="647700"/>
          </a:xfrm>
          <a:prstGeom prst="rect">
            <a:avLst/>
          </a:prstGeom>
          <a:gradFill rotWithShape="1">
            <a:gsLst>
              <a:gs pos="0">
                <a:schemeClr val="folHlink">
                  <a:alpha val="67000"/>
                </a:schemeClr>
              </a:gs>
              <a:gs pos="100000">
                <a:schemeClr val="bg1">
                  <a:alpha val="96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UY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785786" y="1844675"/>
            <a:ext cx="8078814" cy="46815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800" b="1" dirty="0" smtClean="0">
                <a:solidFill>
                  <a:schemeClr val="accent1"/>
                </a:solidFill>
                <a:latin typeface="Arial Narrow" pitchFamily="34" charset="0"/>
              </a:rPr>
              <a:t>	Acciones transformadoras</a:t>
            </a:r>
            <a:endParaRPr lang="es-ES" sz="12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	</a:t>
            </a:r>
            <a:r>
              <a:rPr lang="es-ES" sz="2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Gestar y gestionar propuestas innovadoras que avancen en la concreción de los DDHH como horizonte ético y político de los proyectos de desarrollo económico, político, social y cultural.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s-ES" sz="2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	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s-ES" sz="2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	Fortalecer el ejercicio informado de los derechos.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es-ES" sz="2600" b="1" spc="3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s-ES" sz="2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	Promover  la participación calificada en la definición de normas y marcos regulatorios, en la reorganización de las instituciones y en la formación de los recursos humanos.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s-ES" sz="2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	</a:t>
            </a:r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	</a:t>
            </a:r>
            <a:endParaRPr lang="es-E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23850" y="620713"/>
            <a:ext cx="460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 smtClean="0">
                <a:solidFill>
                  <a:schemeClr val="tx2"/>
                </a:solidFill>
                <a:latin typeface="Arial Narrow" pitchFamily="34" charset="0"/>
              </a:rPr>
              <a:t>	Desafíos</a:t>
            </a:r>
            <a:endParaRPr lang="es-ES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2627313" y="1916113"/>
            <a:ext cx="4140200" cy="2655895"/>
          </a:xfrm>
          <a:prstGeom prst="triangle">
            <a:avLst/>
          </a:prstGeom>
          <a:solidFill>
            <a:srgbClr val="FFCC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5" name="4 CuadroTexto"/>
          <p:cNvSpPr txBox="1"/>
          <p:nvPr/>
        </p:nvSpPr>
        <p:spPr>
          <a:xfrm>
            <a:off x="1428728" y="282339"/>
            <a:ext cx="6357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Modelo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Schraiber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2009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Condiciones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la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implementación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 la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política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pública</a:t>
            </a:r>
            <a:endParaRPr lang="es-UY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2" name="5 CuadroTexto"/>
          <p:cNvSpPr txBox="1">
            <a:spLocks noChangeArrowheads="1"/>
          </p:cNvSpPr>
          <p:nvPr/>
        </p:nvSpPr>
        <p:spPr bwMode="auto">
          <a:xfrm>
            <a:off x="3563938" y="1412875"/>
            <a:ext cx="2303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Marcos </a:t>
            </a:r>
            <a:r>
              <a:rPr lang="en-US" sz="1600" b="1" dirty="0" err="1" smtClean="0">
                <a:solidFill>
                  <a:schemeClr val="accent2"/>
                </a:solidFill>
              </a:rPr>
              <a:t>normativos</a:t>
            </a:r>
            <a:endParaRPr lang="es-UY" sz="1600" b="1" dirty="0">
              <a:solidFill>
                <a:schemeClr val="accent2"/>
              </a:solidFill>
            </a:endParaRP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627050" y="4558737"/>
            <a:ext cx="208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accent2"/>
                </a:solidFill>
              </a:rPr>
              <a:t>Organización</a:t>
            </a:r>
            <a:r>
              <a:rPr lang="en-US" sz="1600" b="1" dirty="0" smtClean="0">
                <a:solidFill>
                  <a:schemeClr val="accent2"/>
                </a:solidFill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</a:rPr>
              <a:t>las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</a:rPr>
              <a:t>instituciones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endParaRPr lang="es-UY" sz="1600" b="1" dirty="0">
              <a:solidFill>
                <a:schemeClr val="accent2"/>
              </a:solidFill>
            </a:endParaRPr>
          </a:p>
        </p:txBody>
      </p:sp>
      <p:sp>
        <p:nvSpPr>
          <p:cNvPr id="2054" name="7 CuadroTexto"/>
          <p:cNvSpPr txBox="1">
            <a:spLocks noChangeArrowheads="1"/>
          </p:cNvSpPr>
          <p:nvPr/>
        </p:nvSpPr>
        <p:spPr bwMode="auto">
          <a:xfrm>
            <a:off x="6786578" y="4500570"/>
            <a:ext cx="1800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</a:rPr>
              <a:t>Prácticas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y </a:t>
            </a:r>
            <a:r>
              <a:rPr lang="en-US" sz="1600" b="1" dirty="0" err="1" smtClean="0">
                <a:solidFill>
                  <a:schemeClr val="accent2"/>
                </a:solidFill>
              </a:rPr>
              <a:t>recursos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</a:rPr>
              <a:t>humanos</a:t>
            </a:r>
            <a:endParaRPr lang="es-UY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riángulo isósceles"/>
          <p:cNvSpPr/>
          <p:nvPr/>
        </p:nvSpPr>
        <p:spPr>
          <a:xfrm>
            <a:off x="4892693" y="1433509"/>
            <a:ext cx="2251075" cy="4019550"/>
          </a:xfrm>
          <a:custGeom>
            <a:avLst/>
            <a:gdLst>
              <a:gd name="connsiteX0" fmla="*/ 0 w 1792771"/>
              <a:gd name="connsiteY0" fmla="*/ 2232248 h 2232248"/>
              <a:gd name="connsiteX1" fmla="*/ 896386 w 1792771"/>
              <a:gd name="connsiteY1" fmla="*/ 0 h 2232248"/>
              <a:gd name="connsiteX2" fmla="*/ 1792771 w 1792771"/>
              <a:gd name="connsiteY2" fmla="*/ 2232248 h 2232248"/>
              <a:gd name="connsiteX3" fmla="*/ 0 w 1792771"/>
              <a:gd name="connsiteY3" fmla="*/ 2232248 h 2232248"/>
              <a:gd name="connsiteX0" fmla="*/ 0 w 1792771"/>
              <a:gd name="connsiteY0" fmla="*/ 2251298 h 2251298"/>
              <a:gd name="connsiteX1" fmla="*/ 29611 w 1792771"/>
              <a:gd name="connsiteY1" fmla="*/ 0 h 2251298"/>
              <a:gd name="connsiteX2" fmla="*/ 1792771 w 1792771"/>
              <a:gd name="connsiteY2" fmla="*/ 2251298 h 2251298"/>
              <a:gd name="connsiteX3" fmla="*/ 0 w 1792771"/>
              <a:gd name="connsiteY3" fmla="*/ 2251298 h 2251298"/>
              <a:gd name="connsiteX0" fmla="*/ 0 w 1954696"/>
              <a:gd name="connsiteY0" fmla="*/ 2251298 h 2251298"/>
              <a:gd name="connsiteX1" fmla="*/ 29611 w 1954696"/>
              <a:gd name="connsiteY1" fmla="*/ 0 h 2251298"/>
              <a:gd name="connsiteX2" fmla="*/ 1954696 w 1954696"/>
              <a:gd name="connsiteY2" fmla="*/ 2232248 h 2251298"/>
              <a:gd name="connsiteX3" fmla="*/ 0 w 1954696"/>
              <a:gd name="connsiteY3" fmla="*/ 2251298 h 2251298"/>
              <a:gd name="connsiteX0" fmla="*/ 1094339 w 1925085"/>
              <a:gd name="connsiteY0" fmla="*/ 2565623 h 2565623"/>
              <a:gd name="connsiteX1" fmla="*/ 0 w 1925085"/>
              <a:gd name="connsiteY1" fmla="*/ 0 h 2565623"/>
              <a:gd name="connsiteX2" fmla="*/ 1925085 w 1925085"/>
              <a:gd name="connsiteY2" fmla="*/ 2232248 h 2565623"/>
              <a:gd name="connsiteX3" fmla="*/ 1094339 w 1925085"/>
              <a:gd name="connsiteY3" fmla="*/ 2565623 h 2565623"/>
              <a:gd name="connsiteX0" fmla="*/ 1094339 w 1763160"/>
              <a:gd name="connsiteY0" fmla="*/ 2565623 h 2565623"/>
              <a:gd name="connsiteX1" fmla="*/ 0 w 1763160"/>
              <a:gd name="connsiteY1" fmla="*/ 0 h 2565623"/>
              <a:gd name="connsiteX2" fmla="*/ 1763160 w 1763160"/>
              <a:gd name="connsiteY2" fmla="*/ 1975073 h 2565623"/>
              <a:gd name="connsiteX3" fmla="*/ 1094339 w 1763160"/>
              <a:gd name="connsiteY3" fmla="*/ 2565623 h 2565623"/>
              <a:gd name="connsiteX0" fmla="*/ 1094339 w 1230073"/>
              <a:gd name="connsiteY0" fmla="*/ 2565623 h 2565623"/>
              <a:gd name="connsiteX1" fmla="*/ 0 w 1230073"/>
              <a:gd name="connsiteY1" fmla="*/ 0 h 2565623"/>
              <a:gd name="connsiteX2" fmla="*/ 1230073 w 1230073"/>
              <a:gd name="connsiteY2" fmla="*/ 1935321 h 2565623"/>
              <a:gd name="connsiteX3" fmla="*/ 1094339 w 1230073"/>
              <a:gd name="connsiteY3" fmla="*/ 2565623 h 2565623"/>
              <a:gd name="connsiteX0" fmla="*/ 1094339 w 1255701"/>
              <a:gd name="connsiteY0" fmla="*/ 2565623 h 2565623"/>
              <a:gd name="connsiteX1" fmla="*/ 0 w 1255701"/>
              <a:gd name="connsiteY1" fmla="*/ 0 h 2565623"/>
              <a:gd name="connsiteX2" fmla="*/ 1255701 w 1255701"/>
              <a:gd name="connsiteY2" fmla="*/ 1900538 h 2565623"/>
              <a:gd name="connsiteX3" fmla="*/ 1094339 w 1255701"/>
              <a:gd name="connsiteY3" fmla="*/ 2565623 h 2565623"/>
              <a:gd name="connsiteX0" fmla="*/ 2135983 w 2297345"/>
              <a:gd name="connsiteY0" fmla="*/ 3220321 h 3220321"/>
              <a:gd name="connsiteX1" fmla="*/ 0 w 2297345"/>
              <a:gd name="connsiteY1" fmla="*/ 0 h 3220321"/>
              <a:gd name="connsiteX2" fmla="*/ 2297345 w 2297345"/>
              <a:gd name="connsiteY2" fmla="*/ 2555236 h 3220321"/>
              <a:gd name="connsiteX3" fmla="*/ 2135983 w 2297345"/>
              <a:gd name="connsiteY3" fmla="*/ 3220321 h 3220321"/>
              <a:gd name="connsiteX0" fmla="*/ 2123319 w 2297345"/>
              <a:gd name="connsiteY0" fmla="*/ 3228505 h 3228505"/>
              <a:gd name="connsiteX1" fmla="*/ 0 w 2297345"/>
              <a:gd name="connsiteY1" fmla="*/ 0 h 3228505"/>
              <a:gd name="connsiteX2" fmla="*/ 2297345 w 2297345"/>
              <a:gd name="connsiteY2" fmla="*/ 2555236 h 3228505"/>
              <a:gd name="connsiteX3" fmla="*/ 2123319 w 2297345"/>
              <a:gd name="connsiteY3" fmla="*/ 3228505 h 3228505"/>
              <a:gd name="connsiteX0" fmla="*/ 2110655 w 2297345"/>
              <a:gd name="connsiteY0" fmla="*/ 3224412 h 3224412"/>
              <a:gd name="connsiteX1" fmla="*/ 0 w 2297345"/>
              <a:gd name="connsiteY1" fmla="*/ 0 h 3224412"/>
              <a:gd name="connsiteX2" fmla="*/ 2297345 w 2297345"/>
              <a:gd name="connsiteY2" fmla="*/ 2555236 h 3224412"/>
              <a:gd name="connsiteX3" fmla="*/ 2110655 w 2297345"/>
              <a:gd name="connsiteY3" fmla="*/ 3224412 h 3224412"/>
              <a:gd name="connsiteX0" fmla="*/ 1553338 w 2297345"/>
              <a:gd name="connsiteY0" fmla="*/ 4005459 h 4005459"/>
              <a:gd name="connsiteX1" fmla="*/ 0 w 2297345"/>
              <a:gd name="connsiteY1" fmla="*/ 0 h 4005459"/>
              <a:gd name="connsiteX2" fmla="*/ 2297345 w 2297345"/>
              <a:gd name="connsiteY2" fmla="*/ 2555236 h 4005459"/>
              <a:gd name="connsiteX3" fmla="*/ 1553338 w 2297345"/>
              <a:gd name="connsiteY3" fmla="*/ 4005459 h 4005459"/>
              <a:gd name="connsiteX0" fmla="*/ 1545875 w 2297345"/>
              <a:gd name="connsiteY0" fmla="*/ 4027315 h 4027315"/>
              <a:gd name="connsiteX1" fmla="*/ 0 w 2297345"/>
              <a:gd name="connsiteY1" fmla="*/ 0 h 4027315"/>
              <a:gd name="connsiteX2" fmla="*/ 2297345 w 2297345"/>
              <a:gd name="connsiteY2" fmla="*/ 2555236 h 4027315"/>
              <a:gd name="connsiteX3" fmla="*/ 1545875 w 2297345"/>
              <a:gd name="connsiteY3" fmla="*/ 4027315 h 4027315"/>
              <a:gd name="connsiteX0" fmla="*/ 1538412 w 2297345"/>
              <a:gd name="connsiteY0" fmla="*/ 3998174 h 3998174"/>
              <a:gd name="connsiteX1" fmla="*/ 0 w 2297345"/>
              <a:gd name="connsiteY1" fmla="*/ 0 h 3998174"/>
              <a:gd name="connsiteX2" fmla="*/ 2297345 w 2297345"/>
              <a:gd name="connsiteY2" fmla="*/ 2555236 h 3998174"/>
              <a:gd name="connsiteX3" fmla="*/ 1538412 w 2297345"/>
              <a:gd name="connsiteY3" fmla="*/ 3998174 h 3998174"/>
              <a:gd name="connsiteX0" fmla="*/ 1533285 w 2297345"/>
              <a:gd name="connsiteY0" fmla="*/ 4018232 h 4018232"/>
              <a:gd name="connsiteX1" fmla="*/ 0 w 2297345"/>
              <a:gd name="connsiteY1" fmla="*/ 0 h 4018232"/>
              <a:gd name="connsiteX2" fmla="*/ 2297345 w 2297345"/>
              <a:gd name="connsiteY2" fmla="*/ 2555236 h 4018232"/>
              <a:gd name="connsiteX3" fmla="*/ 1533285 w 2297345"/>
              <a:gd name="connsiteY3" fmla="*/ 4018232 h 4018232"/>
              <a:gd name="connsiteX0" fmla="*/ 1538412 w 2297345"/>
              <a:gd name="connsiteY0" fmla="*/ 4028261 h 4028261"/>
              <a:gd name="connsiteX1" fmla="*/ 0 w 2297345"/>
              <a:gd name="connsiteY1" fmla="*/ 0 h 4028261"/>
              <a:gd name="connsiteX2" fmla="*/ 2297345 w 2297345"/>
              <a:gd name="connsiteY2" fmla="*/ 2555236 h 4028261"/>
              <a:gd name="connsiteX3" fmla="*/ 1538412 w 2297345"/>
              <a:gd name="connsiteY3" fmla="*/ 4028261 h 4028261"/>
              <a:gd name="connsiteX0" fmla="*/ 1543537 w 2297345"/>
              <a:gd name="connsiteY0" fmla="*/ 4018233 h 4018233"/>
              <a:gd name="connsiteX1" fmla="*/ 0 w 2297345"/>
              <a:gd name="connsiteY1" fmla="*/ 0 h 4018233"/>
              <a:gd name="connsiteX2" fmla="*/ 2297345 w 2297345"/>
              <a:gd name="connsiteY2" fmla="*/ 2555236 h 4018233"/>
              <a:gd name="connsiteX3" fmla="*/ 1543537 w 2297345"/>
              <a:gd name="connsiteY3" fmla="*/ 4018233 h 4018233"/>
              <a:gd name="connsiteX0" fmla="*/ 1538412 w 2297345"/>
              <a:gd name="connsiteY0" fmla="*/ 4018233 h 4018233"/>
              <a:gd name="connsiteX1" fmla="*/ 0 w 2297345"/>
              <a:gd name="connsiteY1" fmla="*/ 0 h 4018233"/>
              <a:gd name="connsiteX2" fmla="*/ 2297345 w 2297345"/>
              <a:gd name="connsiteY2" fmla="*/ 2555236 h 4018233"/>
              <a:gd name="connsiteX3" fmla="*/ 1538412 w 2297345"/>
              <a:gd name="connsiteY3" fmla="*/ 4018233 h 4018233"/>
              <a:gd name="connsiteX0" fmla="*/ 1523034 w 2297345"/>
              <a:gd name="connsiteY0" fmla="*/ 4008204 h 4008204"/>
              <a:gd name="connsiteX1" fmla="*/ 0 w 2297345"/>
              <a:gd name="connsiteY1" fmla="*/ 0 h 4008204"/>
              <a:gd name="connsiteX2" fmla="*/ 2297345 w 2297345"/>
              <a:gd name="connsiteY2" fmla="*/ 2555236 h 4008204"/>
              <a:gd name="connsiteX3" fmla="*/ 1523034 w 2297345"/>
              <a:gd name="connsiteY3" fmla="*/ 4008204 h 4008204"/>
              <a:gd name="connsiteX0" fmla="*/ 1512783 w 2297345"/>
              <a:gd name="connsiteY0" fmla="*/ 3993161 h 3993161"/>
              <a:gd name="connsiteX1" fmla="*/ 0 w 2297345"/>
              <a:gd name="connsiteY1" fmla="*/ 0 h 3993161"/>
              <a:gd name="connsiteX2" fmla="*/ 2297345 w 2297345"/>
              <a:gd name="connsiteY2" fmla="*/ 2555236 h 3993161"/>
              <a:gd name="connsiteX3" fmla="*/ 1512783 w 2297345"/>
              <a:gd name="connsiteY3" fmla="*/ 3993161 h 3993161"/>
              <a:gd name="connsiteX0" fmla="*/ 1523035 w 2297345"/>
              <a:gd name="connsiteY0" fmla="*/ 4013218 h 4013218"/>
              <a:gd name="connsiteX1" fmla="*/ 0 w 2297345"/>
              <a:gd name="connsiteY1" fmla="*/ 0 h 4013218"/>
              <a:gd name="connsiteX2" fmla="*/ 2297345 w 2297345"/>
              <a:gd name="connsiteY2" fmla="*/ 2555236 h 4013218"/>
              <a:gd name="connsiteX3" fmla="*/ 1523035 w 2297345"/>
              <a:gd name="connsiteY3" fmla="*/ 4013218 h 401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345" h="4013218">
                <a:moveTo>
                  <a:pt x="1523035" y="4013218"/>
                </a:moveTo>
                <a:lnTo>
                  <a:pt x="0" y="0"/>
                </a:lnTo>
                <a:lnTo>
                  <a:pt x="2297345" y="2555236"/>
                </a:lnTo>
                <a:lnTo>
                  <a:pt x="1523035" y="4013218"/>
                </a:lnTo>
                <a:close/>
              </a:path>
            </a:pathLst>
          </a:custGeom>
          <a:solidFill>
            <a:srgbClr val="FFCC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4" name="3 Triángulo isósceles"/>
          <p:cNvSpPr/>
          <p:nvPr/>
        </p:nvSpPr>
        <p:spPr>
          <a:xfrm>
            <a:off x="2841627" y="1428736"/>
            <a:ext cx="3563937" cy="4005263"/>
          </a:xfrm>
          <a:custGeom>
            <a:avLst/>
            <a:gdLst>
              <a:gd name="connsiteX0" fmla="*/ 0 w 4140000"/>
              <a:gd name="connsiteY0" fmla="*/ 3240000 h 3240000"/>
              <a:gd name="connsiteX1" fmla="*/ 2070000 w 4140000"/>
              <a:gd name="connsiteY1" fmla="*/ 0 h 3240000"/>
              <a:gd name="connsiteX2" fmla="*/ 4140000 w 4140000"/>
              <a:gd name="connsiteY2" fmla="*/ 3240000 h 3240000"/>
              <a:gd name="connsiteX3" fmla="*/ 0 w 4140000"/>
              <a:gd name="connsiteY3" fmla="*/ 3240000 h 3240000"/>
              <a:gd name="connsiteX0" fmla="*/ 0 w 3564046"/>
              <a:gd name="connsiteY0" fmla="*/ 3240000 h 4005958"/>
              <a:gd name="connsiteX1" fmla="*/ 2070000 w 3564046"/>
              <a:gd name="connsiteY1" fmla="*/ 0 h 4005958"/>
              <a:gd name="connsiteX2" fmla="*/ 3564046 w 3564046"/>
              <a:gd name="connsiteY2" fmla="*/ 4005958 h 4005958"/>
              <a:gd name="connsiteX3" fmla="*/ 0 w 3564046"/>
              <a:gd name="connsiteY3" fmla="*/ 3240000 h 40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046" h="4005958">
                <a:moveTo>
                  <a:pt x="0" y="3240000"/>
                </a:moveTo>
                <a:lnTo>
                  <a:pt x="2070000" y="0"/>
                </a:lnTo>
                <a:lnTo>
                  <a:pt x="3564046" y="4005958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C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3076" name="5 CuadroTexto"/>
          <p:cNvSpPr txBox="1">
            <a:spLocks noChangeArrowheads="1"/>
          </p:cNvSpPr>
          <p:nvPr/>
        </p:nvSpPr>
        <p:spPr bwMode="auto">
          <a:xfrm>
            <a:off x="7215206" y="3571876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Políticas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normativas</a:t>
            </a:r>
            <a:endParaRPr lang="es-UY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7" name="6 CuadroTexto"/>
          <p:cNvSpPr txBox="1">
            <a:spLocks noChangeArrowheads="1"/>
          </p:cNvSpPr>
          <p:nvPr/>
        </p:nvSpPr>
        <p:spPr bwMode="auto">
          <a:xfrm>
            <a:off x="714348" y="4241812"/>
            <a:ext cx="2087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Programación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organización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institucional</a:t>
            </a:r>
            <a:endParaRPr lang="es-UY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8" name="7 CuadroTexto"/>
          <p:cNvSpPr txBox="1">
            <a:spLocks noChangeArrowheads="1"/>
          </p:cNvSpPr>
          <p:nvPr/>
        </p:nvSpPr>
        <p:spPr bwMode="auto">
          <a:xfrm>
            <a:off x="5505475" y="5519754"/>
            <a:ext cx="263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Prácticas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profesionales</a:t>
            </a:r>
            <a:endParaRPr lang="es-UY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9" name="22 CuadroTexto"/>
          <p:cNvSpPr txBox="1">
            <a:spLocks noChangeArrowheads="1"/>
          </p:cNvSpPr>
          <p:nvPr/>
        </p:nvSpPr>
        <p:spPr bwMode="auto">
          <a:xfrm>
            <a:off x="3000364" y="785794"/>
            <a:ext cx="3214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Participación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exigibilidad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ciudadana</a:t>
            </a:r>
            <a:endParaRPr lang="es-UY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13 Conector recto"/>
          <p:cNvCxnSpPr>
            <a:stCxn id="3" idx="2"/>
          </p:cNvCxnSpPr>
          <p:nvPr/>
        </p:nvCxnSpPr>
        <p:spPr>
          <a:xfrm flipH="1">
            <a:off x="2816243" y="3992559"/>
            <a:ext cx="4327525" cy="7000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lecha derecha"/>
          <p:cNvSpPr/>
          <p:nvPr/>
        </p:nvSpPr>
        <p:spPr>
          <a:xfrm>
            <a:off x="1000100" y="857232"/>
            <a:ext cx="1785950" cy="642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8516"/>
            <a:ext cx="8459787" cy="5016500"/>
          </a:xfrm>
          <a:noFill/>
          <a:ln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288" y="714356"/>
            <a:ext cx="8497887" cy="5040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UY" sz="2800" b="1" dirty="0" smtClean="0">
                <a:solidFill>
                  <a:srgbClr val="CC0099"/>
                </a:solidFill>
                <a:latin typeface="Arial Narrow" pitchFamily="34" charset="0"/>
              </a:rPr>
              <a:t>EMPODERAMIENTO</a:t>
            </a:r>
            <a:endParaRPr lang="es-ES" sz="2800" b="1" dirty="0" smtClean="0">
              <a:solidFill>
                <a:srgbClr val="CC0099"/>
              </a:solidFill>
              <a:latin typeface="Arial Narrow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s-MX" sz="2400" spc="300" dirty="0" smtClean="0">
                <a:latin typeface="Arial Narrow" pitchFamily="34" charset="0"/>
              </a:rPr>
              <a:t>Poder de decisión de las personas sobre los recursos materiales y simbólicos para los procesos de cambio individual y colectivos.</a:t>
            </a:r>
            <a:endParaRPr lang="es-ES" sz="2400" spc="300" dirty="0" smtClean="0">
              <a:latin typeface="Arial Narrow" pitchFamily="34" charset="0"/>
            </a:endParaRPr>
          </a:p>
          <a:p>
            <a:pPr eaLnBrk="1" hangingPunct="1"/>
            <a:endParaRPr lang="es-ES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88913"/>
            <a:ext cx="81439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UY" sz="3500" dirty="0" smtClean="0">
                <a:solidFill>
                  <a:srgbClr val="CC0099"/>
                </a:solidFill>
                <a:latin typeface="Arial Narrow" pitchFamily="34" charset="0"/>
              </a:rPr>
              <a:t> Dimensión intrínseca del empoderamiento</a:t>
            </a:r>
            <a:endParaRPr lang="es-ES" sz="3500" dirty="0" smtClean="0">
              <a:solidFill>
                <a:srgbClr val="CC0099"/>
              </a:solidFill>
              <a:latin typeface="Arial Narrow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928662" y="1484313"/>
          <a:ext cx="7986738" cy="514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04813"/>
            <a:ext cx="70961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UY" sz="3500" b="1" dirty="0" smtClean="0">
                <a:solidFill>
                  <a:srgbClr val="CC0099"/>
                </a:solidFill>
                <a:latin typeface="Arial Narrow" pitchFamily="34" charset="0"/>
              </a:rPr>
              <a:t>DIMENSIÓN EXTRÍNSECA</a:t>
            </a:r>
            <a:endParaRPr lang="es-ES" sz="3500" b="1" dirty="0" smtClean="0">
              <a:solidFill>
                <a:srgbClr val="CC0099"/>
              </a:solidFill>
              <a:latin typeface="Arial Narrow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928662" y="164305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1538" y="333375"/>
            <a:ext cx="7100912" cy="1081088"/>
          </a:xfrm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s-E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Proceso </a:t>
            </a:r>
            <a:r>
              <a:rPr lang="es-E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   legitimación de los DSR en Uruguay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2910" y="1773238"/>
            <a:ext cx="8501090" cy="4824412"/>
          </a:xfrm>
          <a:ln/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s-ES" sz="2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25 </a:t>
            </a:r>
            <a:r>
              <a:rPr lang="es-E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años de debate público que produjo una mayoría de la opinión pública a favor </a:t>
            </a:r>
            <a:r>
              <a:rPr lang="es-ES" sz="2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 los cambios (</a:t>
            </a:r>
            <a:r>
              <a:rPr lang="es-ES" sz="2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63%  opinión pública a favor de despenalización del aborto, 9% votaron en la consulta ciudadana para derogar la ley</a:t>
            </a:r>
            <a:r>
              <a:rPr lang="es-ES" sz="2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)</a:t>
            </a:r>
            <a:endParaRPr lang="es-ES" sz="22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s-ES" sz="2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12 </a:t>
            </a:r>
            <a:r>
              <a:rPr lang="es-E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años de campaña ciudadana sostenida (</a:t>
            </a:r>
            <a:r>
              <a:rPr lang="es-ES" sz="2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2002-2013)</a:t>
            </a:r>
            <a:r>
              <a:rPr lang="es-ES" sz="2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s-E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que puso el debate de aborto y de DSR en la agenda política del país (tema ineludible para los partidos políticos)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s-E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Un amplio y diverso </a:t>
            </a:r>
            <a:r>
              <a:rPr lang="es-E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frente social de organizaciones a favor del cambio legal</a:t>
            </a:r>
            <a:r>
              <a:rPr lang="es-E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que lo incorporaron en sus reivindicaciones específicas (movimiento sindical, usuarios de la salud, organizaciones de mujeres, de derechos humanos, jóvenes, </a:t>
            </a:r>
            <a:r>
              <a:rPr lang="es-ES" sz="2200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afrodescendientes</a:t>
            </a:r>
            <a:r>
              <a:rPr lang="es-ES" sz="2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diversidad sexual, de profesionales)</a:t>
            </a:r>
            <a:r>
              <a:rPr lang="es-ES" sz="2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 </a:t>
            </a:r>
          </a:p>
          <a:p>
            <a:pPr marL="609600" indent="-609600">
              <a:lnSpc>
                <a:spcPct val="85000"/>
              </a:lnSpc>
              <a:spcBef>
                <a:spcPct val="30000"/>
              </a:spcBef>
              <a:spcAft>
                <a:spcPct val="10000"/>
              </a:spcAft>
              <a:buFontTx/>
              <a:buBlip>
                <a:blip r:embed="rId2"/>
              </a:buBlip>
            </a:pPr>
            <a:endParaRPr lang="es-ES" sz="27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285852" y="1428736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928670"/>
            <a:ext cx="8286808" cy="5929330"/>
          </a:xfrm>
        </p:spPr>
        <p:txBody>
          <a:bodyPr>
            <a:normAutofit/>
          </a:bodyPr>
          <a:lstStyle/>
          <a:p>
            <a:pPr marL="324000"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s-ES" sz="2400" b="1" dirty="0" smtClean="0">
                <a:solidFill>
                  <a:schemeClr val="accent2"/>
                </a:solidFill>
                <a:latin typeface="Arial Narrow" pitchFamily="34" charset="0"/>
              </a:rPr>
              <a:t>		</a:t>
            </a:r>
            <a:r>
              <a:rPr lang="es-ES" sz="1800" b="1" spc="300" dirty="0" smtClean="0">
                <a:solidFill>
                  <a:schemeClr val="accent2"/>
                </a:solidFill>
                <a:latin typeface="Arial Narrow" pitchFamily="34" charset="0"/>
              </a:rPr>
              <a:t>Organización feminista para la promoción y defensa de la salud y los derechos sexuales y reproductivos </a:t>
            </a:r>
          </a:p>
          <a:p>
            <a:pPr marL="324000"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s-ES" sz="1800" b="1" spc="300" dirty="0" smtClean="0">
                <a:solidFill>
                  <a:schemeClr val="accent2"/>
                </a:solidFill>
                <a:latin typeface="Arial Narrow" pitchFamily="34" charset="0"/>
              </a:rPr>
              <a:t>desde una perspectiva de género y generaciones.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1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CC0000"/>
                </a:solidFill>
                <a:latin typeface="Arial Narrow" pitchFamily="34" charset="0"/>
              </a:rPr>
              <a:t>	</a:t>
            </a:r>
            <a:r>
              <a:rPr lang="es-ES" sz="2600" b="1" dirty="0" smtClean="0">
                <a:latin typeface="Arial Narrow" pitchFamily="34" charset="0"/>
              </a:rPr>
              <a:t>Áreas de trabajo:</a:t>
            </a:r>
            <a:r>
              <a:rPr lang="es-ES" sz="2200" dirty="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1200" dirty="0" smtClean="0">
              <a:latin typeface="Arial Narrow" pitchFamily="34" charset="0"/>
            </a:endParaRPr>
          </a:p>
          <a:p>
            <a:pPr marL="360000" lvl="2" eaLnBrk="1" hangingPunct="1">
              <a:spcBef>
                <a:spcPts val="0"/>
              </a:spcBef>
              <a:buClr>
                <a:srgbClr val="CC00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Investigación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– desde el 2007 OBSERVATORIO NACIONAL de políticas de género y SSR para el seguimiento de la implementación de políticas públicas y planes de gobierno.</a:t>
            </a:r>
          </a:p>
          <a:p>
            <a:pPr marL="360000" lvl="2" eaLnBrk="1" hangingPunct="1">
              <a:spcBef>
                <a:spcPts val="0"/>
              </a:spcBef>
              <a:buClr>
                <a:srgbClr val="CC0000"/>
              </a:buClr>
              <a:buSzPct val="85000"/>
              <a:buNone/>
            </a:pPr>
            <a:endParaRPr lang="es-ES" sz="10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60000" lvl="2" eaLnBrk="1" hangingPunct="1">
              <a:spcBef>
                <a:spcPts val="0"/>
              </a:spcBef>
              <a:buClr>
                <a:srgbClr val="CC00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Capacitación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 a integrantes de equipos de salud, OSC, otros.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</a:p>
          <a:p>
            <a:pPr marL="360000" lvl="2" eaLnBrk="1" hangingPunct="1">
              <a:spcBef>
                <a:spcPts val="0"/>
              </a:spcBef>
              <a:buClr>
                <a:srgbClr val="CC0000"/>
              </a:buClr>
              <a:buSzPct val="85000"/>
              <a:buNone/>
            </a:pPr>
            <a:endParaRPr lang="es-ES" sz="10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60000" lvl="2" eaLnBrk="1" hangingPunct="1">
              <a:spcBef>
                <a:spcPts val="0"/>
              </a:spcBef>
              <a:buClr>
                <a:srgbClr val="CC00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Incidencia política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 a través del control ciudadano, lobby parlamentario, ampliación de base social y la participación en mecanismos de diálogo sociedad civil- Estado. </a:t>
            </a:r>
          </a:p>
          <a:p>
            <a:pPr marL="360000" lvl="2" eaLnBrk="1" hangingPunct="1">
              <a:spcBef>
                <a:spcPts val="0"/>
              </a:spcBef>
              <a:buClr>
                <a:srgbClr val="CC0000"/>
              </a:buClr>
              <a:buSzPct val="85000"/>
              <a:buNone/>
            </a:pPr>
            <a:endParaRPr lang="es-ES" sz="10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60000" lvl="2" eaLnBrk="1" hangingPunct="1">
              <a:spcBef>
                <a:spcPts val="0"/>
              </a:spcBef>
              <a:buClr>
                <a:srgbClr val="CC00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Promoción y sensibilización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para el fortalecimiento de la exigibilidad ciudadana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 través de la articulación con otros actores sociales, la producción de publicaciones y materiales de divulgación y la realización de campañas.</a:t>
            </a:r>
          </a:p>
          <a:p>
            <a:pPr eaLnBrk="1" hangingPunct="1">
              <a:lnSpc>
                <a:spcPct val="90000"/>
              </a:lnSpc>
            </a:pPr>
            <a:endParaRPr lang="es-E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Grp="1" noChangeAspect="1" noChangeArrowheads="1"/>
          </p:cNvSpPr>
          <p:nvPr isPhoto="1"/>
        </p:nvSpPr>
        <p:spPr bwMode="auto">
          <a:xfrm>
            <a:off x="1038229" y="142852"/>
            <a:ext cx="4176713" cy="531813"/>
          </a:xfrm>
          <a:prstGeom prst="rect">
            <a:avLst/>
          </a:prstGeom>
          <a:blipFill dpi="0" rotWithShape="1">
            <a:blip r:embed="rId3"/>
            <a:srcRect/>
            <a:stretch>
              <a:fillRect b="-425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000100" y="692150"/>
            <a:ext cx="5300688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s-UY" dirty="0">
              <a:solidFill>
                <a:schemeClr val="accent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099" y="692150"/>
            <a:ext cx="6408763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La agenda de los DSR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844675"/>
            <a:ext cx="8250265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s-ES" sz="2000" spc="300" dirty="0" smtClean="0">
                <a:latin typeface="Arial Narrow" pitchFamily="34" charset="0"/>
              </a:rPr>
              <a:t>Es una demanda del movimiento feminista que fue complejizándose en la articulación con las diversas organizaciones de mujeres organizadas y movimientos sociales.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None/>
            </a:pPr>
            <a:endParaRPr lang="es-ES" sz="2000" spc="3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s-ES" sz="2000" spc="300" dirty="0" smtClean="0">
                <a:latin typeface="Arial Narrow" pitchFamily="34" charset="0"/>
              </a:rPr>
              <a:t>Es uno de los ejes del cambio de paradigma alcanzado en la CIPD 1994, que  transforma la relación histórica entre políticas de población y desarrollo.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None/>
            </a:pPr>
            <a:endParaRPr lang="es-ES" sz="2000" spc="3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s-ES" sz="2000" spc="300" dirty="0" smtClean="0">
                <a:latin typeface="Arial Narrow" pitchFamily="34" charset="0"/>
              </a:rPr>
              <a:t>Es un agenda que fue imponiéndose en la agenda política e interpela a Estados, Agencias del Sistema de las Naciones Unidas y otros actores. </a:t>
            </a:r>
          </a:p>
          <a:p>
            <a:pPr eaLnBrk="1" hangingPunct="1"/>
            <a:endParaRPr lang="es-ES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00" y="620713"/>
            <a:ext cx="4148163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s-UY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41" y="765175"/>
            <a:ext cx="3959225" cy="601663"/>
          </a:xfrm>
        </p:spPr>
        <p:txBody>
          <a:bodyPr>
            <a:noAutofit/>
          </a:bodyPr>
          <a:lstStyle/>
          <a:p>
            <a:pPr eaLnBrk="1" hangingPunct="1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Una agenda vigente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700213"/>
            <a:ext cx="8250264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spc="300" dirty="0" smtClean="0">
                <a:latin typeface="Arial Narrow" pitchFamily="34" charset="0"/>
              </a:rPr>
              <a:t>Que sigue formando parte del debate político.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itchFamily="2" charset="2"/>
              <a:buNone/>
            </a:pPr>
            <a:endParaRPr lang="es-ES" sz="2000" spc="3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spc="300" dirty="0" smtClean="0">
                <a:latin typeface="Arial Narrow" pitchFamily="34" charset="0"/>
              </a:rPr>
              <a:t>Que se sostiene en el trabajo de las diversas. organizaciones sociales a niveles locales, nacionales, regionales e internacionales.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itchFamily="2" charset="2"/>
              <a:buNone/>
            </a:pPr>
            <a:endParaRPr lang="es-ES" sz="2000" spc="3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spc="300" dirty="0" smtClean="0">
                <a:latin typeface="Arial Narrow" pitchFamily="34" charset="0"/>
              </a:rPr>
              <a:t>Que es impulsada desde diversos actores en un trabajo con niveles de articulación entre gobiernos-agencias- organizaciones sociales de distinto tenor de acuerdo a la realidad de cada país y región.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itchFamily="2" charset="2"/>
              <a:buNone/>
            </a:pPr>
            <a:endParaRPr lang="es-ES" sz="2000" spc="3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spc="300" dirty="0" smtClean="0">
                <a:latin typeface="Arial Narrow" pitchFamily="34" charset="0"/>
              </a:rPr>
              <a:t>Que genera reacciones agresivas de quienes se oponen a las transformaciones que esta agenda impulsa.</a:t>
            </a:r>
          </a:p>
          <a:p>
            <a:pPr eaLnBrk="1" hangingPunct="1"/>
            <a:endParaRPr lang="es-ES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827088" y="692150"/>
            <a:ext cx="7416800" cy="720725"/>
          </a:xfrm>
          <a:prstGeom prst="rect">
            <a:avLst/>
          </a:prstGeom>
          <a:gradFill rotWithShape="1">
            <a:gsLst>
              <a:gs pos="0">
                <a:schemeClr val="folHlink">
                  <a:alpha val="67000"/>
                </a:schemeClr>
              </a:gs>
              <a:gs pos="100000">
                <a:schemeClr val="bg1">
                  <a:alpha val="96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UY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743825" cy="606425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2800" b="1" dirty="0" smtClean="0">
                <a:latin typeface="Arial Narrow" pitchFamily="34" charset="0"/>
              </a:rPr>
              <a:t>¿Qué son y cómo surgen los DDSS y DDRR?</a:t>
            </a:r>
            <a:endParaRPr lang="es-ES" sz="2800" b="1" dirty="0" smtClean="0">
              <a:latin typeface="Arial Narrow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981200"/>
            <a:ext cx="8250265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es-ES_tradnl" sz="28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Blip>
                <a:blip r:embed="rId2"/>
              </a:buBlip>
            </a:pPr>
            <a:r>
              <a:rPr lang="es-ES_tradnl" sz="2000" spc="300" dirty="0" smtClean="0">
                <a:latin typeface="Arial Narrow" pitchFamily="34" charset="0"/>
              </a:rPr>
              <a:t>Su visibilidad y reconocimiento se gesta hacia mediados del SXX (segunda ola del feminismo). Rol del movimiento de mujeres y otros movimientos sociales.</a:t>
            </a:r>
          </a:p>
          <a:p>
            <a:pPr>
              <a:lnSpc>
                <a:spcPct val="90000"/>
              </a:lnSpc>
              <a:spcBef>
                <a:spcPct val="10000"/>
              </a:spcBef>
              <a:buNone/>
            </a:pPr>
            <a:endParaRPr lang="es-ES_tradnl" sz="2000" spc="3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Blip>
                <a:blip r:embed="rId2"/>
              </a:buBlip>
            </a:pPr>
            <a:r>
              <a:rPr lang="es-ES_tradnl" sz="2000" spc="300" dirty="0" smtClean="0">
                <a:latin typeface="Arial Narrow" pitchFamily="34" charset="0"/>
              </a:rPr>
              <a:t>Son una invención moderna, un concepto en construcción y en proceso creciente de legitimación social y política.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Blip>
                <a:blip r:embed="rId2"/>
              </a:buBlip>
            </a:pPr>
            <a:endParaRPr lang="es-ES_tradnl" sz="2000" spc="3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Blip>
                <a:blip r:embed="rId2"/>
              </a:buBlip>
            </a:pPr>
            <a:r>
              <a:rPr lang="es-ES_tradnl" sz="2000" spc="300" dirty="0" smtClean="0">
                <a:latin typeface="Arial Narrow" pitchFamily="34" charset="0"/>
              </a:rPr>
              <a:t>Son un campo de lucha y disputa en la arena global, regional y nacional.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es-ES_tradnl" sz="28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s-ES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3167062" cy="431800"/>
          </a:xfrm>
        </p:spPr>
        <p:txBody>
          <a:bodyPr/>
          <a:lstStyle/>
          <a:p>
            <a:pPr eaLnBrk="1" hangingPunct="1"/>
            <a:r>
              <a:rPr lang="es-ES_tradnl" sz="2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DERECHOS SEXUALES</a:t>
            </a:r>
            <a:endParaRPr lang="es-ES" sz="2000" b="1" dirty="0" smtClean="0">
              <a:ln w="180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171579"/>
            <a:ext cx="8429652" cy="5329255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Ejercicio autónomo de la sexualidad, con o sin finalidad coital, placentera y recreacional de acuerdo con las propias preferencias y con protección legal para no sufrir discriminación de ningún tipo.</a:t>
            </a: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endParaRPr lang="es-ES_tradnl" sz="2000" b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Derecho al amor, la sensualidad y el erotismo. A buscar afecto y relaciones sexuales.</a:t>
            </a: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endParaRPr lang="es-ES_tradnl" sz="2000" b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Acceder a una educación sexual oportuna, integral, laica, gradual, científica y con enfoque de género.</a:t>
            </a: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endParaRPr lang="es-ES_tradnl" sz="2000" b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Estar libres de temor, vergüenza, culpas, creencias impuestas, u otras formas que inhiban la sexualidad de la persona o menoscaben sus relaciones sexuales.</a:t>
            </a: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endParaRPr lang="es-ES_tradnl" sz="2000" b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Blip>
                <a:blip r:embed="rId3"/>
              </a:buBlip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Elegir con quien relacionarse sexualmente y poder ejercer la sexualidad sin coacción ni violencia.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endParaRPr lang="es-ES_tradnl" sz="22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5711825" cy="376238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sz="2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DERECHOS REPRODUCTIVOS</a:t>
            </a:r>
            <a:endParaRPr lang="es-ES" sz="2000" b="1" dirty="0" smtClean="0">
              <a:ln w="180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928670"/>
            <a:ext cx="8286776" cy="6357982"/>
          </a:xfrm>
        </p:spPr>
        <p:txBody>
          <a:bodyPr>
            <a:noAutofit/>
          </a:bodyPr>
          <a:lstStyle/>
          <a:p>
            <a:pPr marL="216000" indent="-216000" eaLnBrk="1" hangingPunct="1">
              <a:lnSpc>
                <a:spcPct val="120000"/>
              </a:lnSpc>
              <a:spcBef>
                <a:spcPts val="0"/>
              </a:spcBef>
            </a:pPr>
            <a:r>
              <a:rPr lang="es-ES_tradnl" sz="2000" b="1" dirty="0" smtClean="0">
                <a:solidFill>
                  <a:schemeClr val="tx2"/>
                </a:solidFill>
                <a:latin typeface="Arial Narrow" pitchFamily="34" charset="0"/>
              </a:rPr>
              <a:t>Derecho a la maternidad/paternidad voluntaria, por propia elección y de acuerdo a la familia que se decida constituir.</a:t>
            </a:r>
          </a:p>
          <a:p>
            <a:pPr marL="216000" indent="-216000" eaLnBrk="1" hangingPunct="1">
              <a:lnSpc>
                <a:spcPct val="120000"/>
              </a:lnSpc>
              <a:spcBef>
                <a:spcPts val="0"/>
              </a:spcBef>
            </a:pPr>
            <a:endParaRPr lang="es-ES_tradnl" sz="9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16000" indent="-216000" eaLnBrk="1" hangingPunct="1">
              <a:lnSpc>
                <a:spcPct val="120000"/>
              </a:lnSpc>
              <a:spcBef>
                <a:spcPts val="0"/>
              </a:spcBef>
            </a:pPr>
            <a:r>
              <a:rPr lang="es-ES_tradnl" sz="2000" b="1" dirty="0" smtClean="0">
                <a:solidFill>
                  <a:schemeClr val="tx2"/>
                </a:solidFill>
                <a:latin typeface="Arial Narrow" pitchFamily="34" charset="0"/>
              </a:rPr>
              <a:t>Recibir información y acceder a métodos anticonceptivos gratuitos o de bajo costo y con la garantía de que quienes los proveen respondan por la calidad de los mismos. 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</a:pPr>
            <a:endParaRPr lang="es-ES_tradnl" sz="15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</a:pPr>
            <a:r>
              <a:rPr lang="es-ES_tradnl" sz="2000" b="1" dirty="0" smtClean="0">
                <a:solidFill>
                  <a:schemeClr val="tx2"/>
                </a:solidFill>
                <a:latin typeface="Arial Narrow" pitchFamily="34" charset="0"/>
              </a:rPr>
              <a:t>Acceso a servicios de salud de calidad e integrales que aseguren el cuidado durante gestación, parto, post-parto, aborto, infertilidad, y/o tratamiento de infecciones o enfermedades.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</a:pPr>
            <a:endParaRPr lang="es-ES_tradnl" sz="15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</a:pPr>
            <a:r>
              <a:rPr lang="es-ES_tradnl" sz="2000" b="1" dirty="0" smtClean="0">
                <a:solidFill>
                  <a:schemeClr val="tx2"/>
                </a:solidFill>
                <a:latin typeface="Arial Narrow" pitchFamily="34" charset="0"/>
              </a:rPr>
              <a:t>Participar con iguales responsabilidades en el cuidado, crianza y socialización de los hijos/as, acompañando la construcción de identidades libres de modelos hegemónicos de género.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None/>
            </a:pPr>
            <a:endParaRPr lang="es-ES_tradnl" sz="15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</a:pPr>
            <a:r>
              <a:rPr lang="es-ES_tradnl" sz="2000" b="1" dirty="0" smtClean="0">
                <a:solidFill>
                  <a:schemeClr val="tx2"/>
                </a:solidFill>
                <a:latin typeface="Arial Narrow" pitchFamily="34" charset="0"/>
              </a:rPr>
              <a:t>Derecho a tomar decisiones informadas sobre tratamientos e intervenciones.</a:t>
            </a:r>
            <a:endParaRPr lang="es-ES_tradnl" sz="1200" b="1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00113" y="692150"/>
            <a:ext cx="3095625" cy="720725"/>
          </a:xfrm>
          <a:prstGeom prst="rect">
            <a:avLst/>
          </a:prstGeom>
          <a:gradFill rotWithShape="1">
            <a:gsLst>
              <a:gs pos="0">
                <a:schemeClr val="folHlink">
                  <a:alpha val="67000"/>
                </a:schemeClr>
              </a:gs>
              <a:gs pos="100000">
                <a:schemeClr val="bg1">
                  <a:alpha val="96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UY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4679950" cy="528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3600" b="1" dirty="0" smtClean="0">
                <a:latin typeface="Arial Narrow" pitchFamily="34" charset="0"/>
              </a:rPr>
              <a:t>Implican</a:t>
            </a:r>
            <a:endParaRPr lang="es-ES" sz="3600" b="1" dirty="0" smtClean="0">
              <a:latin typeface="Arial Narrow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676400"/>
            <a:ext cx="8250265" cy="4953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r>
              <a:rPr lang="es-ES_tradnl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Un cuestionamiento del contrato social al </a:t>
            </a:r>
            <a:r>
              <a:rPr lang="es-ES_tradnl" sz="2000" b="1" spc="3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resignificar</a:t>
            </a:r>
            <a:r>
              <a:rPr lang="es-ES_tradnl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la dicotomía público – privado, planteando nuevos conflictos para la democracia en tanto amplían las pautas de las estructuras de poder y decisión. Exigen la democratización de la intimidad.</a:t>
            </a:r>
          </a:p>
          <a:p>
            <a:pPr eaLnBrk="1" hangingPunct="1">
              <a:spcBef>
                <a:spcPts val="0"/>
              </a:spcBef>
              <a:buNone/>
            </a:pPr>
            <a:endParaRPr lang="es-ES_tradnl" sz="2000" b="1" spc="3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r>
              <a:rPr lang="es-ES_tradnl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Generan una apertura de lo privado e íntimo a la aplicación de derechos.</a:t>
            </a:r>
          </a:p>
          <a:p>
            <a:pPr eaLnBrk="1" hangingPunct="1">
              <a:spcBef>
                <a:spcPts val="0"/>
              </a:spcBef>
              <a:buNone/>
            </a:pPr>
            <a:endParaRPr lang="es-ES_tradnl" sz="2000" b="1" spc="3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r>
              <a:rPr lang="es-ES_tradnl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Implican el reconocimiento de la diversidad de posicionamientos, significados y prácticas en relación a la sexualidad y la reproducción.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endParaRPr lang="es-ES_tradnl" sz="2000" b="1" spc="3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r>
              <a:rPr lang="es-ES_tradnl" sz="2000" b="1" spc="3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En tanto Derechos Humanos, los  Estados deben ser garantes y generar las condiciones para su pleno ejercicio. Respetar. Proteger. Promover.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Blip>
                <a:blip r:embed="rId2"/>
              </a:buBlip>
            </a:pPr>
            <a:endParaRPr lang="es-ES" sz="28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714347" y="1071546"/>
            <a:ext cx="8215371" cy="5786454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Ampliación de la ciudadanía (conciencia del derecho a tener derechos) de: mujeres de todas las condiciones, niños/as, jóvenes, personas con identidades/opciones sexuales diversas, trabajadoras sexuales, migrantes, pueblos originarios</a:t>
            </a:r>
          </a:p>
          <a:p>
            <a:pPr eaLnBrk="1" hangingPunct="1">
              <a:spcBef>
                <a:spcPts val="0"/>
              </a:spcBef>
              <a:buNone/>
            </a:pPr>
            <a:endParaRPr lang="es-ES" sz="20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Capacidad de organización social para la incidencia política.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endParaRPr lang="es-ES" sz="20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</a:pPr>
            <a:r>
              <a:rPr lang="es-ES" sz="2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Relaciones interpersonales que transiten por cambios género-generacionales que superen relaciones de poder autoritarias y violentas.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777</TotalTime>
  <Words>987</Words>
  <Application>Microsoft Office PowerPoint</Application>
  <PresentationFormat>Presentación en pantalla (4:3)</PresentationFormat>
  <Paragraphs>126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Solsticio</vt:lpstr>
      <vt:lpstr>JUSTICIA ECONÓMICA, ECOLÓGICA Y DE GÉNERO DAWN – Agosto 2013 – Uruguay  Sexualidad y Reproducción: Derechos Humanos, calidad, acceso y financiamiento. </vt:lpstr>
      <vt:lpstr>Presentación de PowerPoint</vt:lpstr>
      <vt:lpstr> La agenda de los DSR</vt:lpstr>
      <vt:lpstr>Una agenda vigente</vt:lpstr>
      <vt:lpstr>¿Qué son y cómo surgen los DDSS y DDRR?</vt:lpstr>
      <vt:lpstr>DERECHOS SEXUALES</vt:lpstr>
      <vt:lpstr>DERECHOS REPRODUCTIVOS</vt:lpstr>
      <vt:lpstr>Implican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EMPODERAMIENTO</vt:lpstr>
      <vt:lpstr> Dimensión intrínseca del empoderamiento</vt:lpstr>
      <vt:lpstr>DIMENSIÓN EXTRÍNSECA</vt:lpstr>
      <vt:lpstr>Proceso de   legitimación de los DSR en Uruguay 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sexuales y derechos reproductivos  a 20 años de la CIPD</dc:title>
  <dc:creator>Usuario</dc:creator>
  <cp:lastModifiedBy>Icae</cp:lastModifiedBy>
  <cp:revision>37</cp:revision>
  <dcterms:created xsi:type="dcterms:W3CDTF">2012-10-15T12:24:38Z</dcterms:created>
  <dcterms:modified xsi:type="dcterms:W3CDTF">2013-08-17T14:18:48Z</dcterms:modified>
</cp:coreProperties>
</file>