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6" r:id="rId2"/>
    <p:sldId id="258" r:id="rId3"/>
    <p:sldId id="257" r:id="rId4"/>
    <p:sldId id="259" r:id="rId5"/>
    <p:sldId id="261" r:id="rId6"/>
    <p:sldId id="262" r:id="rId7"/>
    <p:sldId id="260" r:id="rId8"/>
  </p:sldIdLst>
  <p:sldSz cx="9144000" cy="6858000" type="screen4x3"/>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DA55ED-BBB1-4DFE-BC6C-2F4C5CC09F67}" type="datetimeFigureOut">
              <a:rPr lang="es-ES_tradnl" smtClean="0"/>
              <a:t>14/08/2013</a:t>
            </a:fld>
            <a:endParaRPr lang="es-ES_tradn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65E830-D7F6-4094-A7F7-3ED731063C70}" type="slidenum">
              <a:rPr lang="es-ES_tradnl" smtClean="0"/>
              <a:t>‹Nº›</a:t>
            </a:fld>
            <a:endParaRPr lang="es-ES_tradnl"/>
          </a:p>
        </p:txBody>
      </p:sp>
    </p:spTree>
    <p:extLst>
      <p:ext uri="{BB962C8B-B14F-4D97-AF65-F5344CB8AC3E}">
        <p14:creationId xmlns:p14="http://schemas.microsoft.com/office/powerpoint/2010/main" val="757944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sz="1200" kern="1200" dirty="0" smtClean="0">
                <a:solidFill>
                  <a:schemeClr val="tx1"/>
                </a:solidFill>
                <a:effectLst/>
                <a:latin typeface="+mn-lt"/>
                <a:ea typeface="+mn-ea"/>
                <a:cs typeface="+mn-cs"/>
              </a:rPr>
              <a:t>Both processes have officially pledged to coordinate and feed into each other’s discussions and outputs. It is unknown, however, if the two processes will converge in a single integrated process or if they will run separately. This will most likely be decided during the 68th General Assembly in September 2013.</a:t>
            </a:r>
            <a:endParaRPr lang="en-US" dirty="0" smtClean="0"/>
          </a:p>
          <a:p>
            <a:r>
              <a:rPr lang="en-US" sz="1200" kern="1200" dirty="0" smtClean="0">
                <a:solidFill>
                  <a:schemeClr val="tx1"/>
                </a:solidFill>
                <a:effectLst/>
                <a:latin typeface="+mn-lt"/>
                <a:ea typeface="+mn-ea"/>
                <a:cs typeface="+mn-cs"/>
              </a:rPr>
              <a:t>Possible options:</a:t>
            </a:r>
            <a:endParaRPr lang="en-US" dirty="0" smtClean="0"/>
          </a:p>
          <a:p>
            <a:r>
              <a:rPr lang="en-US" sz="1200" kern="1200" dirty="0" smtClean="0">
                <a:solidFill>
                  <a:schemeClr val="tx1"/>
                </a:solidFill>
                <a:effectLst/>
                <a:latin typeface="+mn-lt"/>
                <a:ea typeface="+mn-ea"/>
                <a:cs typeface="+mn-cs"/>
              </a:rPr>
              <a:t>The two processes run separately. Post 2015 is focused on poverty alleviation and developing countries; the SDGs are focused on environmental issues and universal commitments.</a:t>
            </a:r>
            <a:endParaRPr lang="en-US" dirty="0" smtClean="0"/>
          </a:p>
          <a:p>
            <a:r>
              <a:rPr lang="en-US" sz="1200" kern="1200" dirty="0" smtClean="0">
                <a:solidFill>
                  <a:schemeClr val="tx1"/>
                </a:solidFill>
                <a:effectLst/>
                <a:latin typeface="+mn-lt"/>
                <a:ea typeface="+mn-ea"/>
                <a:cs typeface="+mn-cs"/>
              </a:rPr>
              <a:t>The SDGs process absorbs the Post 2015 Development Agenda process (some governments consider the SDGs process to be the decision making process with the greatest legitimacy as it is led by governments).</a:t>
            </a:r>
            <a:endParaRPr lang="en-US" dirty="0" smtClean="0"/>
          </a:p>
          <a:p>
            <a:r>
              <a:rPr lang="en-US" sz="1200" kern="1200" dirty="0" smtClean="0">
                <a:solidFill>
                  <a:schemeClr val="tx1"/>
                </a:solidFill>
                <a:effectLst/>
                <a:latin typeface="+mn-lt"/>
                <a:ea typeface="+mn-ea"/>
                <a:cs typeface="+mn-cs"/>
              </a:rPr>
              <a:t>The Post 2015 Development Agenda process absorbs the SDGs process.</a:t>
            </a:r>
            <a:endParaRPr lang="en-US" dirty="0" smtClean="0"/>
          </a:p>
          <a:p>
            <a:r>
              <a:rPr lang="en-US" sz="1200" kern="1200" dirty="0" smtClean="0">
                <a:solidFill>
                  <a:schemeClr val="tx1"/>
                </a:solidFill>
                <a:effectLst/>
                <a:latin typeface="+mn-lt"/>
                <a:ea typeface="+mn-ea"/>
                <a:cs typeface="+mn-cs"/>
              </a:rPr>
              <a:t>The General Assembly decides to launch a new intergovernmental process that integrates the Post-2015 Development Agenda and the SDGs</a:t>
            </a:r>
            <a:endParaRPr lang="en-US" dirty="0" smtClean="0"/>
          </a:p>
          <a:p>
            <a:endParaRPr lang="es-ES_tradnl" dirty="0"/>
          </a:p>
        </p:txBody>
      </p:sp>
      <p:sp>
        <p:nvSpPr>
          <p:cNvPr id="4" name="3 Marcador de número de diapositiva"/>
          <p:cNvSpPr>
            <a:spLocks noGrp="1"/>
          </p:cNvSpPr>
          <p:nvPr>
            <p:ph type="sldNum" sz="quarter" idx="10"/>
          </p:nvPr>
        </p:nvSpPr>
        <p:spPr/>
        <p:txBody>
          <a:bodyPr/>
          <a:lstStyle/>
          <a:p>
            <a:fld id="{1265E830-D7F6-4094-A7F7-3ED731063C70}" type="slidenum">
              <a:rPr lang="es-ES_tradnl" smtClean="0"/>
              <a:t>4</a:t>
            </a:fld>
            <a:endParaRPr lang="es-ES_tradnl"/>
          </a:p>
        </p:txBody>
      </p:sp>
    </p:spTree>
    <p:extLst>
      <p:ext uri="{BB962C8B-B14F-4D97-AF65-F5344CB8AC3E}">
        <p14:creationId xmlns:p14="http://schemas.microsoft.com/office/powerpoint/2010/main" val="3772122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_tradnl" sz="1200" kern="1200" dirty="0" smtClean="0">
                <a:solidFill>
                  <a:schemeClr val="tx1"/>
                </a:solidFill>
                <a:effectLst/>
                <a:latin typeface="+mn-lt"/>
                <a:ea typeface="+mn-ea"/>
                <a:cs typeface="+mn-cs"/>
              </a:rPr>
              <a:t>DAWN cuestiona la perspectiva  de desarrollo fragmentada, corporativa y basada en el mercado </a:t>
            </a:r>
            <a:endParaRPr lang="es-ES_tradnl" dirty="0"/>
          </a:p>
        </p:txBody>
      </p:sp>
      <p:sp>
        <p:nvSpPr>
          <p:cNvPr id="4" name="3 Marcador de número de diapositiva"/>
          <p:cNvSpPr>
            <a:spLocks noGrp="1"/>
          </p:cNvSpPr>
          <p:nvPr>
            <p:ph type="sldNum" sz="quarter" idx="10"/>
          </p:nvPr>
        </p:nvSpPr>
        <p:spPr/>
        <p:txBody>
          <a:bodyPr/>
          <a:lstStyle/>
          <a:p>
            <a:fld id="{1265E830-D7F6-4094-A7F7-3ED731063C70}" type="slidenum">
              <a:rPr lang="es-ES_tradnl" smtClean="0"/>
              <a:t>5</a:t>
            </a:fld>
            <a:endParaRPr lang="es-ES_tradnl"/>
          </a:p>
        </p:txBody>
      </p:sp>
    </p:spTree>
    <p:extLst>
      <p:ext uri="{BB962C8B-B14F-4D97-AF65-F5344CB8AC3E}">
        <p14:creationId xmlns:p14="http://schemas.microsoft.com/office/powerpoint/2010/main" val="3843679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_tradnl" dirty="0" smtClean="0"/>
              <a:t>El Marco de los DDHH</a:t>
            </a:r>
            <a:r>
              <a:rPr lang="es-ES_tradnl" baseline="0" dirty="0" smtClean="0"/>
              <a:t> incluye rendición de cuentas.</a:t>
            </a:r>
            <a:endParaRPr lang="es-ES_tradnl" dirty="0"/>
          </a:p>
        </p:txBody>
      </p:sp>
      <p:sp>
        <p:nvSpPr>
          <p:cNvPr id="4" name="3 Marcador de número de diapositiva"/>
          <p:cNvSpPr>
            <a:spLocks noGrp="1"/>
          </p:cNvSpPr>
          <p:nvPr>
            <p:ph type="sldNum" sz="quarter" idx="10"/>
          </p:nvPr>
        </p:nvSpPr>
        <p:spPr/>
        <p:txBody>
          <a:bodyPr/>
          <a:lstStyle/>
          <a:p>
            <a:fld id="{1265E830-D7F6-4094-A7F7-3ED731063C70}" type="slidenum">
              <a:rPr lang="es-ES_tradnl" smtClean="0"/>
              <a:t>6</a:t>
            </a:fld>
            <a:endParaRPr lang="es-ES_tradnl"/>
          </a:p>
        </p:txBody>
      </p:sp>
    </p:spTree>
    <p:extLst>
      <p:ext uri="{BB962C8B-B14F-4D97-AF65-F5344CB8AC3E}">
        <p14:creationId xmlns:p14="http://schemas.microsoft.com/office/powerpoint/2010/main" val="2423102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AEB4CC54-FED9-47A1-B8BD-D5AB9493E0BB}" type="datetimeFigureOut">
              <a:rPr lang="es-ES_tradnl" smtClean="0"/>
              <a:t>14/08/2013</a:t>
            </a:fld>
            <a:endParaRPr lang="es-ES_tradnl"/>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ES_tradnl"/>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35E818BE-170F-46C9-BC2A-AEA701E6D96B}" type="slidenum">
              <a:rPr lang="es-ES_tradnl" smtClean="0"/>
              <a:t>‹Nº›</a:t>
            </a:fld>
            <a:endParaRPr lang="es-ES_tradnl"/>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EB4CC54-FED9-47A1-B8BD-D5AB9493E0BB}" type="datetimeFigureOut">
              <a:rPr lang="es-ES_tradnl" smtClean="0"/>
              <a:t>14/08/2013</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35E818BE-170F-46C9-BC2A-AEA701E6D96B}" type="slidenum">
              <a:rPr lang="es-ES_tradnl" smtClean="0"/>
              <a:t>‹Nº›</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EB4CC54-FED9-47A1-B8BD-D5AB9493E0BB}" type="datetimeFigureOut">
              <a:rPr lang="es-ES_tradnl" smtClean="0"/>
              <a:t>14/08/2013</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35E818BE-170F-46C9-BC2A-AEA701E6D96B}" type="slidenum">
              <a:rPr lang="es-ES_tradnl" smtClean="0"/>
              <a:t>‹Nº›</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AEB4CC54-FED9-47A1-B8BD-D5AB9493E0BB}" type="datetimeFigureOut">
              <a:rPr lang="es-ES_tradnl" smtClean="0"/>
              <a:t>14/08/2013</a:t>
            </a:fld>
            <a:endParaRPr lang="es-ES_tradnl"/>
          </a:p>
        </p:txBody>
      </p:sp>
      <p:sp>
        <p:nvSpPr>
          <p:cNvPr id="9" name="8 Marcador de número de diapositiva"/>
          <p:cNvSpPr>
            <a:spLocks noGrp="1"/>
          </p:cNvSpPr>
          <p:nvPr>
            <p:ph type="sldNum" sz="quarter" idx="15"/>
          </p:nvPr>
        </p:nvSpPr>
        <p:spPr/>
        <p:txBody>
          <a:bodyPr rtlCol="0"/>
          <a:lstStyle/>
          <a:p>
            <a:fld id="{35E818BE-170F-46C9-BC2A-AEA701E6D96B}" type="slidenum">
              <a:rPr lang="es-ES_tradnl" smtClean="0"/>
              <a:t>‹Nº›</a:t>
            </a:fld>
            <a:endParaRPr lang="es-ES_tradnl"/>
          </a:p>
        </p:txBody>
      </p:sp>
      <p:sp>
        <p:nvSpPr>
          <p:cNvPr id="10" name="9 Marcador de pie de página"/>
          <p:cNvSpPr>
            <a:spLocks noGrp="1"/>
          </p:cNvSpPr>
          <p:nvPr>
            <p:ph type="ftr" sz="quarter" idx="16"/>
          </p:nvPr>
        </p:nvSpPr>
        <p:spPr/>
        <p:txBody>
          <a:bodyPr rtlCol="0"/>
          <a:lstStyle/>
          <a:p>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AEB4CC54-FED9-47A1-B8BD-D5AB9493E0BB}" type="datetimeFigureOut">
              <a:rPr lang="es-ES_tradnl" smtClean="0"/>
              <a:t>14/08/2013</a:t>
            </a:fld>
            <a:endParaRPr lang="es-ES_tradnl"/>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ES_tradnl"/>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35E818BE-170F-46C9-BC2A-AEA701E6D96B}" type="slidenum">
              <a:rPr lang="es-ES_tradnl" smtClean="0"/>
              <a:t>‹Nº›</a:t>
            </a:fld>
            <a:endParaRPr lang="es-ES_tradn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AEB4CC54-FED9-47A1-B8BD-D5AB9493E0BB}" type="datetimeFigureOut">
              <a:rPr lang="es-ES_tradnl" smtClean="0"/>
              <a:t>14/08/2013</a:t>
            </a:fld>
            <a:endParaRPr lang="es-ES_tradnl"/>
          </a:p>
        </p:txBody>
      </p:sp>
      <p:sp>
        <p:nvSpPr>
          <p:cNvPr id="6" name="5 Marcador de pie de página"/>
          <p:cNvSpPr>
            <a:spLocks noGrp="1"/>
          </p:cNvSpPr>
          <p:nvPr>
            <p:ph type="ftr" sz="quarter" idx="11"/>
          </p:nvPr>
        </p:nvSpPr>
        <p:spPr/>
        <p:txBody>
          <a:bodyPr/>
          <a:lstStyle/>
          <a:p>
            <a:endParaRPr lang="es-ES_tradnl"/>
          </a:p>
        </p:txBody>
      </p:sp>
      <p:sp>
        <p:nvSpPr>
          <p:cNvPr id="7" name="6 Marcador de número de diapositiva"/>
          <p:cNvSpPr>
            <a:spLocks noGrp="1"/>
          </p:cNvSpPr>
          <p:nvPr>
            <p:ph type="sldNum" sz="quarter" idx="12"/>
          </p:nvPr>
        </p:nvSpPr>
        <p:spPr/>
        <p:txBody>
          <a:bodyPr/>
          <a:lstStyle/>
          <a:p>
            <a:fld id="{35E818BE-170F-46C9-BC2A-AEA701E6D96B}" type="slidenum">
              <a:rPr lang="es-ES_tradnl" smtClean="0"/>
              <a:t>‹Nº›</a:t>
            </a:fld>
            <a:endParaRPr lang="es-ES_tradnl"/>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AEB4CC54-FED9-47A1-B8BD-D5AB9493E0BB}" type="datetimeFigureOut">
              <a:rPr lang="es-ES_tradnl" smtClean="0"/>
              <a:t>14/08/2013</a:t>
            </a:fld>
            <a:endParaRPr lang="es-ES_tradnl"/>
          </a:p>
        </p:txBody>
      </p:sp>
      <p:sp>
        <p:nvSpPr>
          <p:cNvPr id="8" name="7 Marcador de pie de página"/>
          <p:cNvSpPr>
            <a:spLocks noGrp="1"/>
          </p:cNvSpPr>
          <p:nvPr>
            <p:ph type="ftr" sz="quarter" idx="11"/>
          </p:nvPr>
        </p:nvSpPr>
        <p:spPr/>
        <p:txBody>
          <a:bodyPr/>
          <a:lstStyle/>
          <a:p>
            <a:endParaRPr lang="es-ES_tradnl"/>
          </a:p>
        </p:txBody>
      </p:sp>
      <p:sp>
        <p:nvSpPr>
          <p:cNvPr id="9" name="8 Marcador de número de diapositiva"/>
          <p:cNvSpPr>
            <a:spLocks noGrp="1"/>
          </p:cNvSpPr>
          <p:nvPr>
            <p:ph type="sldNum" sz="quarter" idx="12"/>
          </p:nvPr>
        </p:nvSpPr>
        <p:spPr/>
        <p:txBody>
          <a:bodyPr/>
          <a:lstStyle/>
          <a:p>
            <a:fld id="{35E818BE-170F-46C9-BC2A-AEA701E6D96B}" type="slidenum">
              <a:rPr lang="es-ES_tradnl" smtClean="0"/>
              <a:t>‹Nº›</a:t>
            </a:fld>
            <a:endParaRPr lang="es-ES_tradnl"/>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AEB4CC54-FED9-47A1-B8BD-D5AB9493E0BB}" type="datetimeFigureOut">
              <a:rPr lang="es-ES_tradnl" smtClean="0"/>
              <a:t>14/08/2013</a:t>
            </a:fld>
            <a:endParaRPr lang="es-ES_tradnl"/>
          </a:p>
        </p:txBody>
      </p:sp>
      <p:sp>
        <p:nvSpPr>
          <p:cNvPr id="7" name="6 Marcador de número de diapositiva"/>
          <p:cNvSpPr>
            <a:spLocks noGrp="1"/>
          </p:cNvSpPr>
          <p:nvPr>
            <p:ph type="sldNum" sz="quarter" idx="11"/>
          </p:nvPr>
        </p:nvSpPr>
        <p:spPr/>
        <p:txBody>
          <a:bodyPr rtlCol="0"/>
          <a:lstStyle/>
          <a:p>
            <a:fld id="{35E818BE-170F-46C9-BC2A-AEA701E6D96B}" type="slidenum">
              <a:rPr lang="es-ES_tradnl" smtClean="0"/>
              <a:t>‹Nº›</a:t>
            </a:fld>
            <a:endParaRPr lang="es-ES_tradnl"/>
          </a:p>
        </p:txBody>
      </p:sp>
      <p:sp>
        <p:nvSpPr>
          <p:cNvPr id="8" name="7 Marcador de pie de página"/>
          <p:cNvSpPr>
            <a:spLocks noGrp="1"/>
          </p:cNvSpPr>
          <p:nvPr>
            <p:ph type="ftr" sz="quarter" idx="12"/>
          </p:nvPr>
        </p:nvSpPr>
        <p:spPr/>
        <p:txBody>
          <a:bodyPr rtlCol="0"/>
          <a:lstStyle/>
          <a:p>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EB4CC54-FED9-47A1-B8BD-D5AB9493E0BB}" type="datetimeFigureOut">
              <a:rPr lang="es-ES_tradnl" smtClean="0"/>
              <a:t>14/08/2013</a:t>
            </a:fld>
            <a:endParaRPr lang="es-ES_tradnl"/>
          </a:p>
        </p:txBody>
      </p:sp>
      <p:sp>
        <p:nvSpPr>
          <p:cNvPr id="3" name="2 Marcador de pie de página"/>
          <p:cNvSpPr>
            <a:spLocks noGrp="1"/>
          </p:cNvSpPr>
          <p:nvPr>
            <p:ph type="ftr" sz="quarter" idx="11"/>
          </p:nvPr>
        </p:nvSpPr>
        <p:spPr/>
        <p:txBody>
          <a:bodyPr/>
          <a:lstStyle/>
          <a:p>
            <a:endParaRPr lang="es-ES_tradnl"/>
          </a:p>
        </p:txBody>
      </p:sp>
      <p:sp>
        <p:nvSpPr>
          <p:cNvPr id="4" name="3 Marcador de número de diapositiva"/>
          <p:cNvSpPr>
            <a:spLocks noGrp="1"/>
          </p:cNvSpPr>
          <p:nvPr>
            <p:ph type="sldNum" sz="quarter" idx="12"/>
          </p:nvPr>
        </p:nvSpPr>
        <p:spPr/>
        <p:txBody>
          <a:bodyPr/>
          <a:lstStyle/>
          <a:p>
            <a:fld id="{35E818BE-170F-46C9-BC2A-AEA701E6D96B}" type="slidenum">
              <a:rPr lang="es-ES_tradnl" smtClean="0"/>
              <a:t>‹Nº›</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AEB4CC54-FED9-47A1-B8BD-D5AB9493E0BB}" type="datetimeFigureOut">
              <a:rPr lang="es-ES_tradnl" smtClean="0"/>
              <a:t>14/08/2013</a:t>
            </a:fld>
            <a:endParaRPr lang="es-ES_tradnl"/>
          </a:p>
        </p:txBody>
      </p:sp>
      <p:sp>
        <p:nvSpPr>
          <p:cNvPr id="22" name="21 Marcador de número de diapositiva"/>
          <p:cNvSpPr>
            <a:spLocks noGrp="1"/>
          </p:cNvSpPr>
          <p:nvPr>
            <p:ph type="sldNum" sz="quarter" idx="15"/>
          </p:nvPr>
        </p:nvSpPr>
        <p:spPr/>
        <p:txBody>
          <a:bodyPr rtlCol="0"/>
          <a:lstStyle/>
          <a:p>
            <a:fld id="{35E818BE-170F-46C9-BC2A-AEA701E6D96B}" type="slidenum">
              <a:rPr lang="es-ES_tradnl" smtClean="0"/>
              <a:t>‹Nº›</a:t>
            </a:fld>
            <a:endParaRPr lang="es-ES_tradnl"/>
          </a:p>
        </p:txBody>
      </p:sp>
      <p:sp>
        <p:nvSpPr>
          <p:cNvPr id="23" name="22 Marcador de pie de página"/>
          <p:cNvSpPr>
            <a:spLocks noGrp="1"/>
          </p:cNvSpPr>
          <p:nvPr>
            <p:ph type="ftr" sz="quarter" idx="16"/>
          </p:nvPr>
        </p:nvSpPr>
        <p:spPr/>
        <p:txBody>
          <a:bodyPr rtlCol="0"/>
          <a:lstStyle/>
          <a:p>
            <a:endParaRPr lang="es-ES_tradnl"/>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AEB4CC54-FED9-47A1-B8BD-D5AB9493E0BB}" type="datetimeFigureOut">
              <a:rPr lang="es-ES_tradnl" smtClean="0"/>
              <a:t>14/08/2013</a:t>
            </a:fld>
            <a:endParaRPr lang="es-ES_tradnl"/>
          </a:p>
        </p:txBody>
      </p:sp>
      <p:sp>
        <p:nvSpPr>
          <p:cNvPr id="18" name="17 Marcador de número de diapositiva"/>
          <p:cNvSpPr>
            <a:spLocks noGrp="1"/>
          </p:cNvSpPr>
          <p:nvPr>
            <p:ph type="sldNum" sz="quarter" idx="11"/>
          </p:nvPr>
        </p:nvSpPr>
        <p:spPr/>
        <p:txBody>
          <a:bodyPr rtlCol="0"/>
          <a:lstStyle/>
          <a:p>
            <a:fld id="{35E818BE-170F-46C9-BC2A-AEA701E6D96B}" type="slidenum">
              <a:rPr lang="es-ES_tradnl" smtClean="0"/>
              <a:t>‹Nº›</a:t>
            </a:fld>
            <a:endParaRPr lang="es-ES_tradnl"/>
          </a:p>
        </p:txBody>
      </p:sp>
      <p:sp>
        <p:nvSpPr>
          <p:cNvPr id="21" name="20 Marcador de pie de página"/>
          <p:cNvSpPr>
            <a:spLocks noGrp="1"/>
          </p:cNvSpPr>
          <p:nvPr>
            <p:ph type="ftr" sz="quarter" idx="12"/>
          </p:nvPr>
        </p:nvSpPr>
        <p:spPr/>
        <p:txBody>
          <a:bodyPr rtlCol="0"/>
          <a:lstStyle/>
          <a:p>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EB4CC54-FED9-47A1-B8BD-D5AB9493E0BB}" type="datetimeFigureOut">
              <a:rPr lang="es-ES_tradnl" smtClean="0"/>
              <a:t>14/08/2013</a:t>
            </a:fld>
            <a:endParaRPr lang="es-ES_tradnl"/>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ES_tradnl"/>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35E818BE-170F-46C9-BC2A-AEA701E6D96B}" type="slidenum">
              <a:rPr lang="es-ES_tradnl" smtClean="0"/>
              <a:t>‹Nº›</a:t>
            </a:fld>
            <a:endParaRPr lang="es-ES_tradn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r>
              <a:rPr lang="es-ES_tradnl" b="1" dirty="0"/>
              <a:t>Puesta a punto sobre los procesos de negociación de los </a:t>
            </a:r>
            <a:r>
              <a:rPr lang="es-ES_tradnl" b="1" dirty="0" err="1"/>
              <a:t>SDG’s</a:t>
            </a:r>
            <a:r>
              <a:rPr lang="es-ES_tradnl" b="1" dirty="0"/>
              <a:t>, </a:t>
            </a:r>
            <a:r>
              <a:rPr lang="es-ES_tradnl" b="1" dirty="0" smtClean="0"/>
              <a:t>Post-2015 y </a:t>
            </a:r>
            <a:r>
              <a:rPr lang="es-ES_tradnl" b="1" dirty="0"/>
              <a:t>recomendaciones claves </a:t>
            </a:r>
            <a:endParaRPr lang="es-ES_tradnl" dirty="0"/>
          </a:p>
        </p:txBody>
      </p:sp>
      <p:sp>
        <p:nvSpPr>
          <p:cNvPr id="3" name="2 Subtítulo"/>
          <p:cNvSpPr>
            <a:spLocks noGrp="1"/>
          </p:cNvSpPr>
          <p:nvPr>
            <p:ph type="subTitle" idx="1"/>
          </p:nvPr>
        </p:nvSpPr>
        <p:spPr>
          <a:xfrm>
            <a:off x="2051720" y="5229200"/>
            <a:ext cx="6400800" cy="1032520"/>
          </a:xfrm>
        </p:spPr>
        <p:txBody>
          <a:bodyPr/>
          <a:lstStyle/>
          <a:p>
            <a:pPr algn="r"/>
            <a:r>
              <a:rPr lang="es-ES_tradnl" dirty="0" smtClean="0"/>
              <a:t>Nicole </a:t>
            </a:r>
            <a:r>
              <a:rPr lang="es-ES_tradnl" dirty="0" err="1" smtClean="0"/>
              <a:t>Bidegain</a:t>
            </a:r>
            <a:r>
              <a:rPr lang="es-ES_tradnl" dirty="0" smtClean="0"/>
              <a:t>, DAWN</a:t>
            </a:r>
            <a:endParaRPr lang="es-ES_tradnl" dirty="0"/>
          </a:p>
        </p:txBody>
      </p:sp>
    </p:spTree>
    <p:extLst>
      <p:ext uri="{BB962C8B-B14F-4D97-AF65-F5344CB8AC3E}">
        <p14:creationId xmlns:p14="http://schemas.microsoft.com/office/powerpoint/2010/main" val="20206392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sp>
        <p:nvSpPr>
          <p:cNvPr id="3" name="2 Marcador de contenido"/>
          <p:cNvSpPr>
            <a:spLocks noGrp="1"/>
          </p:cNvSpPr>
          <p:nvPr>
            <p:ph sz="quarter" idx="1"/>
          </p:nvPr>
        </p:nvSpPr>
        <p:spPr/>
        <p:txBody>
          <a:bodyPr/>
          <a:lstStyle/>
          <a:p>
            <a:endParaRPr lang="es-ES_tradnl"/>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613" t="12897" r="15773" b="6251"/>
          <a:stretch/>
        </p:blipFill>
        <p:spPr bwMode="auto">
          <a:xfrm>
            <a:off x="-36512" y="764703"/>
            <a:ext cx="9057574" cy="5914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76055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sp>
        <p:nvSpPr>
          <p:cNvPr id="3" name="2 Marcador de contenido"/>
          <p:cNvSpPr>
            <a:spLocks noGrp="1"/>
          </p:cNvSpPr>
          <p:nvPr>
            <p:ph sz="quarter" idx="1"/>
          </p:nvPr>
        </p:nvSpPr>
        <p:spPr/>
        <p:txBody>
          <a:bodyPr/>
          <a:lstStyle/>
          <a:p>
            <a:endParaRPr lang="es-ES_tradnl"/>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269" t="12500" r="15220" b="7955"/>
          <a:stretch/>
        </p:blipFill>
        <p:spPr bwMode="auto">
          <a:xfrm>
            <a:off x="-65844" y="836712"/>
            <a:ext cx="9174348" cy="5818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0378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r"/>
            <a:r>
              <a:rPr lang="es-ES_tradnl" sz="1800" dirty="0"/>
              <a:t>Fuente </a:t>
            </a:r>
            <a:r>
              <a:rPr lang="es-ES_tradnl" sz="1800" dirty="0" err="1"/>
              <a:t>timeline</a:t>
            </a:r>
            <a:r>
              <a:rPr lang="es-ES_tradnl" sz="1800" dirty="0"/>
              <a:t>: http://www.sustainabledevelopment2015.org</a:t>
            </a:r>
            <a:r>
              <a:rPr lang="es-ES_tradnl" dirty="0"/>
              <a:t/>
            </a:r>
            <a:br>
              <a:rPr lang="es-ES_tradnl" dirty="0"/>
            </a:br>
            <a:endParaRPr lang="es-ES_tradnl" dirty="0"/>
          </a:p>
        </p:txBody>
      </p:sp>
      <p:sp>
        <p:nvSpPr>
          <p:cNvPr id="3" name="2 Marcador de contenido"/>
          <p:cNvSpPr>
            <a:spLocks noGrp="1"/>
          </p:cNvSpPr>
          <p:nvPr>
            <p:ph sz="quarter" idx="1"/>
          </p:nvPr>
        </p:nvSpPr>
        <p:spPr/>
        <p:txBody>
          <a:bodyPr/>
          <a:lstStyle/>
          <a:p>
            <a:endParaRPr lang="es-ES_tradnl"/>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055" t="12302" r="15332" b="7936"/>
          <a:stretch/>
        </p:blipFill>
        <p:spPr bwMode="auto">
          <a:xfrm>
            <a:off x="-7031" y="899886"/>
            <a:ext cx="9187543" cy="5834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94452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Preocupaciones</a:t>
            </a:r>
            <a:endParaRPr lang="es-ES_tradnl" dirty="0"/>
          </a:p>
        </p:txBody>
      </p:sp>
      <p:sp>
        <p:nvSpPr>
          <p:cNvPr id="3" name="2 Marcador de contenido"/>
          <p:cNvSpPr>
            <a:spLocks noGrp="1"/>
          </p:cNvSpPr>
          <p:nvPr>
            <p:ph sz="quarter" idx="1"/>
          </p:nvPr>
        </p:nvSpPr>
        <p:spPr/>
        <p:txBody>
          <a:bodyPr>
            <a:normAutofit fontScale="85000" lnSpcReduction="20000"/>
          </a:bodyPr>
          <a:lstStyle/>
          <a:p>
            <a:r>
              <a:rPr lang="es-ES_tradnl" dirty="0" smtClean="0"/>
              <a:t>Fuerte influencia </a:t>
            </a:r>
            <a:r>
              <a:rPr lang="es-ES_tradnl" dirty="0" smtClean="0"/>
              <a:t>del sector corporativo </a:t>
            </a:r>
            <a:r>
              <a:rPr lang="es-ES_tradnl" dirty="0" smtClean="0"/>
              <a:t>en la agenda Post2015: actor privilegiado en la implementación, lenguaje “</a:t>
            </a:r>
            <a:r>
              <a:rPr lang="es-ES_tradnl" dirty="0" err="1" smtClean="0"/>
              <a:t>stakeholders</a:t>
            </a:r>
            <a:r>
              <a:rPr lang="es-ES_tradnl" dirty="0" smtClean="0"/>
              <a:t>”, prevalencia en los cuatro informes.</a:t>
            </a:r>
          </a:p>
          <a:p>
            <a:r>
              <a:rPr lang="es-ES_tradnl" dirty="0" smtClean="0"/>
              <a:t>Debilitamiento del rol de los estados: generador de </a:t>
            </a:r>
            <a:r>
              <a:rPr lang="es-ES_tradnl" dirty="0" smtClean="0"/>
              <a:t>condiciones para </a:t>
            </a:r>
            <a:r>
              <a:rPr lang="es-ES_tradnl" dirty="0" smtClean="0"/>
              <a:t>los negocios, base mínima de </a:t>
            </a:r>
            <a:r>
              <a:rPr lang="es-ES_tradnl" dirty="0" smtClean="0"/>
              <a:t>protección.</a:t>
            </a:r>
            <a:endParaRPr lang="es-ES_tradnl" dirty="0" smtClean="0"/>
          </a:p>
          <a:p>
            <a:r>
              <a:rPr lang="es-ES_tradnl" dirty="0" smtClean="0"/>
              <a:t>Instrumentalización y reducción de la agenda de derechos.</a:t>
            </a:r>
          </a:p>
          <a:p>
            <a:pPr lvl="1"/>
            <a:r>
              <a:rPr lang="es-ES_tradnl" dirty="0" smtClean="0"/>
              <a:t>“Buen </a:t>
            </a:r>
            <a:r>
              <a:rPr lang="es-ES_tradnl" dirty="0" smtClean="0"/>
              <a:t>empleo” / trabajo decente / derecho al </a:t>
            </a:r>
            <a:r>
              <a:rPr lang="es-ES_tradnl" dirty="0" smtClean="0"/>
              <a:t>trabajo y redistribución de cuidados</a:t>
            </a:r>
            <a:endParaRPr lang="es-ES_tradnl" dirty="0" smtClean="0"/>
          </a:p>
          <a:p>
            <a:pPr lvl="1"/>
            <a:r>
              <a:rPr lang="es-ES_tradnl" dirty="0" smtClean="0"/>
              <a:t>VET / derecho a la educación </a:t>
            </a:r>
          </a:p>
          <a:p>
            <a:pPr lvl="1"/>
            <a:r>
              <a:rPr lang="es-ES_tradnl" dirty="0" smtClean="0"/>
              <a:t>Planificación familiar / derechos sexuales y reproductivos</a:t>
            </a:r>
          </a:p>
          <a:p>
            <a:pPr lvl="1"/>
            <a:r>
              <a:rPr lang="es-ES_tradnl" dirty="0" smtClean="0"/>
              <a:t>Acceso a recursos / derechos colectivos y evitar la mercantilización </a:t>
            </a:r>
            <a:r>
              <a:rPr lang="es-ES_tradnl" dirty="0" smtClean="0"/>
              <a:t>de los comunes</a:t>
            </a:r>
          </a:p>
          <a:p>
            <a:r>
              <a:rPr lang="es-ES_tradnl" dirty="0" smtClean="0"/>
              <a:t>Ausencia de debate sobre desigualdades, concentración del ingreso y los recursos.</a:t>
            </a:r>
          </a:p>
          <a:p>
            <a:r>
              <a:rPr lang="es-ES_tradnl" dirty="0" err="1" smtClean="0"/>
              <a:t>Desdibujamiento</a:t>
            </a:r>
            <a:r>
              <a:rPr lang="es-ES_tradnl" dirty="0" smtClean="0"/>
              <a:t> </a:t>
            </a:r>
            <a:r>
              <a:rPr lang="es-ES_tradnl" dirty="0" smtClean="0"/>
              <a:t>de responsabilidades comunes pero diferenciadas en el marco de las “alianzas globales” en un contexto de países emergentes.</a:t>
            </a:r>
          </a:p>
          <a:p>
            <a:endParaRPr lang="es-ES_tradnl" dirty="0"/>
          </a:p>
        </p:txBody>
      </p:sp>
    </p:spTree>
    <p:extLst>
      <p:ext uri="{BB962C8B-B14F-4D97-AF65-F5344CB8AC3E}">
        <p14:creationId xmlns:p14="http://schemas.microsoft.com/office/powerpoint/2010/main" val="36151933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Algunas Recomendaciones</a:t>
            </a:r>
            <a:endParaRPr lang="es-ES_tradnl" dirty="0"/>
          </a:p>
        </p:txBody>
      </p:sp>
      <p:sp>
        <p:nvSpPr>
          <p:cNvPr id="3" name="2 Marcador de contenido"/>
          <p:cNvSpPr>
            <a:spLocks noGrp="1"/>
          </p:cNvSpPr>
          <p:nvPr>
            <p:ph sz="quarter" idx="1"/>
          </p:nvPr>
        </p:nvSpPr>
        <p:spPr/>
        <p:txBody>
          <a:bodyPr>
            <a:normAutofit fontScale="92500" lnSpcReduction="20000"/>
          </a:bodyPr>
          <a:lstStyle/>
          <a:p>
            <a:r>
              <a:rPr lang="es-ES_tradnl" dirty="0" smtClean="0"/>
              <a:t>Negociar una agenda crítica de ‘desarrollo’, no de ‘antipobreza’.</a:t>
            </a:r>
          </a:p>
          <a:p>
            <a:r>
              <a:rPr lang="es-ES_tradnl" dirty="0" smtClean="0"/>
              <a:t>Evitar </a:t>
            </a:r>
            <a:r>
              <a:rPr lang="es-ES_tradnl" dirty="0"/>
              <a:t>la fragmentación y competencia de la agendas y promover un balance entre las tres dimensiones del </a:t>
            </a:r>
            <a:r>
              <a:rPr lang="es-ES_tradnl" dirty="0" smtClean="0"/>
              <a:t>DS. </a:t>
            </a:r>
            <a:r>
              <a:rPr lang="es-ES" dirty="0" smtClean="0"/>
              <a:t>Principio </a:t>
            </a:r>
            <a:r>
              <a:rPr lang="es-ES" dirty="0"/>
              <a:t>de no regresión y </a:t>
            </a:r>
            <a:r>
              <a:rPr lang="es-ES" dirty="0" smtClean="0"/>
              <a:t>utilización del marco </a:t>
            </a:r>
            <a:r>
              <a:rPr lang="es-ES" dirty="0"/>
              <a:t>derechos humanos </a:t>
            </a:r>
            <a:r>
              <a:rPr lang="es-ES" dirty="0" smtClean="0"/>
              <a:t>universales. De</a:t>
            </a:r>
            <a:r>
              <a:rPr lang="es-ES_tradnl" dirty="0" smtClean="0"/>
              <a:t>batir objetivos en un marco de un programa de acción que incluya medios de implementación.</a:t>
            </a:r>
          </a:p>
          <a:p>
            <a:r>
              <a:rPr lang="es-ES_tradnl" dirty="0" smtClean="0"/>
              <a:t>Abordar la agenda pendiente sobre reforma de la gobernanza económica y las reglas comerciales, financieras, de inversión vinculándola con </a:t>
            </a:r>
            <a:r>
              <a:rPr lang="es-ES_tradnl" dirty="0" smtClean="0"/>
              <a:t>la agenda </a:t>
            </a:r>
            <a:r>
              <a:rPr lang="es-ES_tradnl" dirty="0" smtClean="0"/>
              <a:t>de los derechos humanos y </a:t>
            </a:r>
            <a:r>
              <a:rPr lang="es-ES_tradnl" dirty="0"/>
              <a:t>las normas </a:t>
            </a:r>
            <a:r>
              <a:rPr lang="es-ES_tradnl" dirty="0" smtClean="0"/>
              <a:t>ambientales. </a:t>
            </a:r>
          </a:p>
          <a:p>
            <a:r>
              <a:rPr lang="es-ES_tradnl" dirty="0" smtClean="0"/>
              <a:t>Incluir el componente redistributivo entre actores y de justicia y explicitar recomendaciones (por ejemplo: acaparamiento de tierras,  </a:t>
            </a:r>
            <a:r>
              <a:rPr lang="es-ES_tradnl" smtClean="0"/>
              <a:t>sector financiero). </a:t>
            </a:r>
            <a:endParaRPr lang="es-ES_tradnl" dirty="0" smtClean="0"/>
          </a:p>
          <a:p>
            <a:r>
              <a:rPr lang="es-ES_tradnl" dirty="0" smtClean="0"/>
              <a:t>Indicadores de desigualdad, calidad, empoderamiento</a:t>
            </a:r>
          </a:p>
          <a:p>
            <a:endParaRPr lang="es-ES_tradnl" dirty="0"/>
          </a:p>
        </p:txBody>
      </p:sp>
    </p:spTree>
    <p:extLst>
      <p:ext uri="{BB962C8B-B14F-4D97-AF65-F5344CB8AC3E}">
        <p14:creationId xmlns:p14="http://schemas.microsoft.com/office/powerpoint/2010/main" val="18960127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ALGUNAS PREGUNTAS PARA EL DEBATE</a:t>
            </a:r>
            <a:endParaRPr lang="es-ES_tradnl" dirty="0"/>
          </a:p>
        </p:txBody>
      </p:sp>
      <p:sp>
        <p:nvSpPr>
          <p:cNvPr id="3" name="2 Marcador de contenido"/>
          <p:cNvSpPr>
            <a:spLocks noGrp="1"/>
          </p:cNvSpPr>
          <p:nvPr>
            <p:ph sz="quarter" idx="1"/>
          </p:nvPr>
        </p:nvSpPr>
        <p:spPr/>
        <p:txBody>
          <a:bodyPr>
            <a:normAutofit/>
          </a:bodyPr>
          <a:lstStyle/>
          <a:p>
            <a:r>
              <a:rPr lang="es-ES_tradnl" dirty="0"/>
              <a:t> </a:t>
            </a:r>
            <a:r>
              <a:rPr lang="es-ES_tradnl" dirty="0" smtClean="0"/>
              <a:t>¿</a:t>
            </a:r>
            <a:r>
              <a:rPr lang="es-ES_tradnl" dirty="0"/>
              <a:t>Cómo evitar el reduccionismo de la agenda de desarrollo en la </a:t>
            </a:r>
            <a:r>
              <a:rPr lang="es-ES_tradnl" dirty="0" smtClean="0"/>
              <a:t>definición </a:t>
            </a:r>
            <a:r>
              <a:rPr lang="es-ES_tradnl" dirty="0"/>
              <a:t>de objetivos globales?</a:t>
            </a:r>
          </a:p>
          <a:p>
            <a:pPr lvl="0"/>
            <a:r>
              <a:rPr lang="es-ES_tradnl" dirty="0" smtClean="0"/>
              <a:t>¿Cómo </a:t>
            </a:r>
            <a:r>
              <a:rPr lang="es-ES_tradnl" dirty="0"/>
              <a:t>evitar errores </a:t>
            </a:r>
            <a:r>
              <a:rPr lang="es-ES_tradnl" dirty="0" smtClean="0"/>
              <a:t>ODM? (Distorsión </a:t>
            </a:r>
            <a:r>
              <a:rPr lang="es-ES_tradnl" dirty="0"/>
              <a:t>de prioridades, marginalización de temas estructurales y radicales</a:t>
            </a:r>
            <a:r>
              <a:rPr lang="es-ES_tradnl" smtClean="0"/>
              <a:t>, condicionalidades</a:t>
            </a:r>
            <a:r>
              <a:rPr lang="es-ES_tradnl" dirty="0" smtClean="0"/>
              <a:t>, fragmentación, </a:t>
            </a:r>
            <a:r>
              <a:rPr lang="es-ES_tradnl" dirty="0" err="1" smtClean="0"/>
              <a:t>etc</a:t>
            </a:r>
            <a:r>
              <a:rPr lang="es-ES_tradnl" dirty="0" smtClean="0"/>
              <a:t>) </a:t>
            </a:r>
            <a:endParaRPr lang="es-ES_tradnl" dirty="0"/>
          </a:p>
          <a:p>
            <a:pPr lvl="0"/>
            <a:r>
              <a:rPr lang="es-ES_tradnl" dirty="0" smtClean="0"/>
              <a:t>¿Es relevante los </a:t>
            </a:r>
            <a:r>
              <a:rPr lang="es-ES_tradnl" dirty="0"/>
              <a:t>ODS y la agenda post2015 para América Latina? </a:t>
            </a:r>
            <a:r>
              <a:rPr lang="es-ES_tradnl" dirty="0" smtClean="0"/>
              <a:t>¿Colombia</a:t>
            </a:r>
            <a:r>
              <a:rPr lang="es-ES_tradnl" dirty="0"/>
              <a:t>? Y los demás? ¿Cómo impactan a nivel nacional en LAC? </a:t>
            </a:r>
            <a:r>
              <a:rPr lang="es-ES_tradnl" dirty="0" smtClean="0"/>
              <a:t>¿Prioridades </a:t>
            </a:r>
            <a:r>
              <a:rPr lang="es-ES_tradnl" dirty="0"/>
              <a:t>de la cooperación?</a:t>
            </a:r>
          </a:p>
          <a:p>
            <a:pPr lvl="0"/>
            <a:r>
              <a:rPr lang="es-ES_tradnl" dirty="0"/>
              <a:t>¿Cuál </a:t>
            </a:r>
            <a:r>
              <a:rPr lang="es-ES_tradnl" dirty="0" smtClean="0"/>
              <a:t>es/será el rol </a:t>
            </a:r>
            <a:r>
              <a:rPr lang="es-ES_tradnl" dirty="0"/>
              <a:t>del Banco Mundial en la agenda </a:t>
            </a:r>
            <a:r>
              <a:rPr lang="es-ES_tradnl" dirty="0" smtClean="0"/>
              <a:t>Post 2015</a:t>
            </a:r>
            <a:r>
              <a:rPr lang="es-ES_tradnl" dirty="0"/>
              <a:t>? </a:t>
            </a:r>
            <a:r>
              <a:rPr lang="es-ES_tradnl" dirty="0" smtClean="0"/>
              <a:t>¿Y la OCDE</a:t>
            </a:r>
            <a:r>
              <a:rPr lang="es-ES_tradnl" dirty="0"/>
              <a:t>? </a:t>
            </a:r>
            <a:r>
              <a:rPr lang="es-ES_tradnl" dirty="0" smtClean="0"/>
              <a:t> ¿Cómo impacta </a:t>
            </a:r>
            <a:r>
              <a:rPr lang="es-ES_tradnl" dirty="0"/>
              <a:t>la emergencia de la cooperación sur-sur? </a:t>
            </a:r>
          </a:p>
          <a:p>
            <a:endParaRPr lang="es-ES_tradnl" dirty="0"/>
          </a:p>
        </p:txBody>
      </p:sp>
    </p:spTree>
    <p:extLst>
      <p:ext uri="{BB962C8B-B14F-4D97-AF65-F5344CB8AC3E}">
        <p14:creationId xmlns:p14="http://schemas.microsoft.com/office/powerpoint/2010/main" val="15754087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138</TotalTime>
  <Words>464</Words>
  <Application>Microsoft Office PowerPoint</Application>
  <PresentationFormat>Presentación en pantalla (4:3)</PresentationFormat>
  <Paragraphs>35</Paragraphs>
  <Slides>7</Slides>
  <Notes>3</Notes>
  <HiddenSlides>0</HiddenSlides>
  <MMClips>0</MMClips>
  <ScaleCrop>false</ScaleCrop>
  <HeadingPairs>
    <vt:vector size="4" baseType="variant">
      <vt:variant>
        <vt:lpstr>Tema</vt:lpstr>
      </vt:variant>
      <vt:variant>
        <vt:i4>1</vt:i4>
      </vt:variant>
      <vt:variant>
        <vt:lpstr>Títulos de diapositiva</vt:lpstr>
      </vt:variant>
      <vt:variant>
        <vt:i4>7</vt:i4>
      </vt:variant>
    </vt:vector>
  </HeadingPairs>
  <TitlesOfParts>
    <vt:vector size="8" baseType="lpstr">
      <vt:lpstr>Mirador</vt:lpstr>
      <vt:lpstr>Puesta a punto sobre los procesos de negociación de los SDG’s, Post-2015 y recomendaciones claves </vt:lpstr>
      <vt:lpstr>Presentación de PowerPoint</vt:lpstr>
      <vt:lpstr>Presentación de PowerPoint</vt:lpstr>
      <vt:lpstr>Fuente timeline: http://www.sustainabledevelopment2015.org </vt:lpstr>
      <vt:lpstr>Preocupaciones</vt:lpstr>
      <vt:lpstr>Algunas Recomendaciones</vt:lpstr>
      <vt:lpstr>ALGUNAS PREGUNTAS PARA EL DEBATE</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Puesta a punto sobre los procesos de negociación de los SDG’s, Post-2015, Cairo+20 y recomendaciones claves</dc:title>
  <dc:creator>hp</dc:creator>
  <cp:lastModifiedBy>hp</cp:lastModifiedBy>
  <cp:revision>34</cp:revision>
  <dcterms:created xsi:type="dcterms:W3CDTF">2013-08-14T12:20:23Z</dcterms:created>
  <dcterms:modified xsi:type="dcterms:W3CDTF">2013-08-15T00:23:48Z</dcterms:modified>
</cp:coreProperties>
</file>