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snapToGrid="0" snapToObjects="1">
      <p:cViewPr>
        <p:scale>
          <a:sx n="62" d="100"/>
          <a:sy n="62" d="100"/>
        </p:scale>
        <p:origin x="-16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E7E13-A9F7-9348-91E4-DBD2CBA72F6B}" type="datetimeFigureOut">
              <a:rPr lang="en-US" smtClean="0"/>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47D46-04FD-234B-ACCF-827950C1BB45}" type="slidenum">
              <a:rPr lang="en-US" smtClean="0"/>
              <a:t>‹Nº›</a:t>
            </a:fld>
            <a:endParaRPr lang="en-US"/>
          </a:p>
        </p:txBody>
      </p:sp>
    </p:spTree>
    <p:extLst>
      <p:ext uri="{BB962C8B-B14F-4D97-AF65-F5344CB8AC3E}">
        <p14:creationId xmlns:p14="http://schemas.microsoft.com/office/powerpoint/2010/main" val="1721356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En el último año ha habido un énfasis en entender el proceso y en posicionarnos en las Consultas temáticas y en las reuniones del Panel de Alto Nivel de Personas Eminentes. En el caso de las consultas temáticas, las organizaciones de educación nos enfocamos por supuesto en la consulta de educación, pero también en la de Desigualdad, Medio Ambiente Sostenible y Empleo, temas que sin lugar a dudas intersectan en nuestra agenda.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47D46-04FD-234B-ACCF-827950C1BB45}" type="slidenum">
              <a:rPr lang="en-US" smtClean="0"/>
              <a:t>4</a:t>
            </a:fld>
            <a:endParaRPr lang="en-US"/>
          </a:p>
        </p:txBody>
      </p:sp>
    </p:spTree>
    <p:extLst>
      <p:ext uri="{BB962C8B-B14F-4D97-AF65-F5344CB8AC3E}">
        <p14:creationId xmlns:p14="http://schemas.microsoft.com/office/powerpoint/2010/main" val="307758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agenda de desarrollo de los ODM del 2000, si bien fue la primera agenda </a:t>
            </a:r>
            <a:r>
              <a:rPr lang="es-ES_tradnl" sz="1200" kern="1200" dirty="0" err="1" smtClean="0">
                <a:solidFill>
                  <a:schemeClr val="tx1"/>
                </a:solidFill>
                <a:effectLst/>
                <a:latin typeface="+mn-lt"/>
                <a:ea typeface="+mn-ea"/>
                <a:cs typeface="+mn-cs"/>
              </a:rPr>
              <a:t>interseccionalizada</a:t>
            </a:r>
            <a:r>
              <a:rPr lang="es-ES_tradnl" sz="1200" kern="1200" dirty="0" smtClean="0">
                <a:solidFill>
                  <a:schemeClr val="tx1"/>
                </a:solidFill>
                <a:effectLst/>
                <a:latin typeface="+mn-lt"/>
                <a:ea typeface="+mn-ea"/>
                <a:cs typeface="+mn-cs"/>
              </a:rPr>
              <a:t> para atacar la pobreza y promover el desarrollo, para el caso de educación –uno de sus primeros objetivos- </a:t>
            </a:r>
            <a:r>
              <a:rPr lang="es-ES_tradnl" sz="1200" b="1" kern="1200" dirty="0" smtClean="0">
                <a:solidFill>
                  <a:schemeClr val="tx1"/>
                </a:solidFill>
                <a:effectLst/>
                <a:latin typeface="+mn-lt"/>
                <a:ea typeface="+mn-ea"/>
                <a:cs typeface="+mn-cs"/>
              </a:rPr>
              <a:t>falló</a:t>
            </a:r>
            <a:r>
              <a:rPr lang="es-ES_tradnl" sz="1200" kern="1200" dirty="0" smtClean="0">
                <a:solidFill>
                  <a:schemeClr val="tx1"/>
                </a:solidFill>
                <a:effectLst/>
                <a:latin typeface="+mn-lt"/>
                <a:ea typeface="+mn-ea"/>
                <a:cs typeface="+mn-cs"/>
              </a:rPr>
              <a:t> en plasmar la perspectiva amplia de la </a:t>
            </a:r>
            <a:r>
              <a:rPr lang="es-ES_tradnl" sz="1200" b="1" kern="1200" dirty="0" smtClean="0">
                <a:solidFill>
                  <a:schemeClr val="tx1"/>
                </a:solidFill>
                <a:effectLst/>
                <a:latin typeface="+mn-lt"/>
                <a:ea typeface="+mn-ea"/>
                <a:cs typeface="+mn-cs"/>
              </a:rPr>
              <a:t>educación como un derecho humano para todos y todas a lo largo de toda la vida</a:t>
            </a:r>
            <a:r>
              <a:rPr lang="es-ES_tradnl" sz="1200" kern="1200" dirty="0" smtClean="0">
                <a:solidFill>
                  <a:schemeClr val="tx1"/>
                </a:solidFill>
                <a:effectLst/>
                <a:latin typeface="+mn-lt"/>
                <a:ea typeface="+mn-ea"/>
                <a:cs typeface="+mn-cs"/>
              </a:rPr>
              <a:t>. El ODM 2 solo se enfocó en la enseñanza primaria universal, representó un retroceso en la agenda en comparación con las metas EPT de la UNESCO establecidas en Dakar en abril del 2000 y la Agenda para el futuro de CONFINTEA V.</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u="sng" kern="1200" dirty="0" smtClean="0">
                <a:solidFill>
                  <a:schemeClr val="tx1"/>
                </a:solidFill>
                <a:effectLst/>
                <a:latin typeface="+mn-lt"/>
                <a:ea typeface="+mn-ea"/>
                <a:cs typeface="+mn-cs"/>
              </a:rPr>
              <a:t>Esto afectó a las OSC de educación, porque de alguna manera forzó a las organizaciones a tomar un rol defensivo de los acuerdos y las reivindicaciones alcanzadas hasta el momento.</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47D46-04FD-234B-ACCF-827950C1BB45}" type="slidenum">
              <a:rPr lang="en-US" smtClean="0"/>
              <a:t>5</a:t>
            </a:fld>
            <a:endParaRPr lang="en-US"/>
          </a:p>
        </p:txBody>
      </p:sp>
    </p:spTree>
    <p:extLst>
      <p:ext uri="{BB962C8B-B14F-4D97-AF65-F5344CB8AC3E}">
        <p14:creationId xmlns:p14="http://schemas.microsoft.com/office/powerpoint/2010/main" val="104428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La situación es crítica y es tan crítica que tenemos que reiterar una y otra vez el marco de los derechos humanos, además de plantear educación a lo largo de toda la vida, alfabetización de personas adultas y el enfoque de género.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 lo largo de estos últimos 13 años las OSC hemos estado desarrollando mensajes de incidencia para defender la educación como un derecho humano (“back </a:t>
            </a:r>
            <a:r>
              <a:rPr lang="es-ES_tradnl" sz="1200" kern="1200" dirty="0" err="1" smtClean="0">
                <a:solidFill>
                  <a:schemeClr val="tx1"/>
                </a:solidFill>
                <a:effectLst/>
                <a:latin typeface="+mn-lt"/>
                <a:ea typeface="+mn-ea"/>
                <a:cs typeface="+mn-cs"/>
              </a:rPr>
              <a:t>to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basics</a:t>
            </a:r>
            <a:r>
              <a:rPr lang="es-ES_tradnl" sz="1200" kern="1200" dirty="0" smtClean="0">
                <a:solidFill>
                  <a:schemeClr val="tx1"/>
                </a:solidFill>
                <a:effectLst/>
                <a:latin typeface="+mn-lt"/>
                <a:ea typeface="+mn-ea"/>
                <a:cs typeface="+mn-cs"/>
              </a:rPr>
              <a:t>, como dirían los gringos”), y en el caso del ICAE con una especial atención a la deuda del los ODM: educación a lo largo de toda la vida, alfabetización de personas adultas y el enfoque de género.</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agenda </a:t>
            </a:r>
            <a:r>
              <a:rPr lang="en-US" sz="1200" kern="1200" dirty="0" err="1" smtClean="0">
                <a:solidFill>
                  <a:schemeClr val="tx1"/>
                </a:solidFill>
                <a:effectLst/>
                <a:latin typeface="+mn-lt"/>
                <a:ea typeface="+mn-ea"/>
                <a:cs typeface="+mn-cs"/>
              </a:rPr>
              <a:t>reactiva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situación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crítica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B247D46-04FD-234B-ACCF-827950C1BB45}" type="slidenum">
              <a:rPr lang="en-US" smtClean="0"/>
              <a:t>6</a:t>
            </a:fld>
            <a:endParaRPr lang="en-US"/>
          </a:p>
        </p:txBody>
      </p:sp>
    </p:spTree>
    <p:extLst>
      <p:ext uri="{BB962C8B-B14F-4D97-AF65-F5344CB8AC3E}">
        <p14:creationId xmlns:p14="http://schemas.microsoft.com/office/powerpoint/2010/main" val="3583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La creación y fortalecimiento de la alianzas ha tenido que superar el reto que implica mantener un rol defensivo de nuestras agendas. Muchas organizaciones, inicialmente, se cerraron a la posibilidad de que sus mensajes clave se perdieran en una agenda de reivindicaciones amplias como lo son los derechos humanos.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47D46-04FD-234B-ACCF-827950C1BB45}" type="slidenum">
              <a:rPr lang="en-US" smtClean="0"/>
              <a:t>7</a:t>
            </a:fld>
            <a:endParaRPr lang="en-US"/>
          </a:p>
        </p:txBody>
      </p:sp>
    </p:spTree>
    <p:extLst>
      <p:ext uri="{BB962C8B-B14F-4D97-AF65-F5344CB8AC3E}">
        <p14:creationId xmlns:p14="http://schemas.microsoft.com/office/powerpoint/2010/main" val="91685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ritmo apresurado y cambiante de este proceso nos obligó a hacer una pausa CORTA para darnos cuenta que ya teníamos una gran trecho recorrido, y que nuestros mensajes estaban enmarcados en la misma perspectiva. Este reconocimiento ha sido la piedra angular de nuestro trabajo conjunto.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así como hemos retomado las metas de la EPT, los acuerdos del FISC, el trabajo conjunto para la conferencia de Río, </a:t>
            </a:r>
            <a:r>
              <a:rPr lang="es-ES_tradnl" sz="1200" kern="1200" dirty="0" err="1" smtClean="0">
                <a:solidFill>
                  <a:schemeClr val="tx1"/>
                </a:solidFill>
                <a:effectLst/>
                <a:latin typeface="+mn-lt"/>
                <a:ea typeface="+mn-ea"/>
                <a:cs typeface="+mn-cs"/>
              </a:rPr>
              <a:t>etc</a:t>
            </a:r>
            <a:r>
              <a:rPr lang="es-ES_tradnl" sz="1200" kern="1200" dirty="0" smtClean="0">
                <a:solidFill>
                  <a:schemeClr val="tx1"/>
                </a:solidFill>
                <a:effectLst/>
                <a:latin typeface="+mn-lt"/>
                <a:ea typeface="+mn-ea"/>
                <a:cs typeface="+mn-cs"/>
              </a:rPr>
              <a:t>, y hemos decido avanzar en una agenda común para la educación.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247D46-04FD-234B-ACCF-827950C1BB45}" type="slidenum">
              <a:rPr lang="en-US" smtClean="0"/>
              <a:t>8</a:t>
            </a:fld>
            <a:endParaRPr lang="en-US"/>
          </a:p>
        </p:txBody>
      </p:sp>
    </p:spTree>
    <p:extLst>
      <p:ext uri="{BB962C8B-B14F-4D97-AF65-F5344CB8AC3E}">
        <p14:creationId xmlns:p14="http://schemas.microsoft.com/office/powerpoint/2010/main" val="73204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Dakar</a:t>
            </a:r>
            <a:r>
              <a:rPr lang="es-ES_tradnl" sz="1200" kern="1200" dirty="0" smtClean="0">
                <a:solidFill>
                  <a:schemeClr val="tx1"/>
                </a:solidFill>
                <a:effectLst/>
                <a:latin typeface="+mn-lt"/>
                <a:ea typeface="+mn-ea"/>
                <a:cs typeface="+mn-cs"/>
              </a:rPr>
              <a:t>: La reunión de la Consulta Mundial sobre la Educación, celebrada en Dakar en marzo 2013, </a:t>
            </a:r>
            <a:r>
              <a:rPr lang="es-ES_tradnl" sz="1200" kern="1200" dirty="0" err="1" smtClean="0">
                <a:solidFill>
                  <a:schemeClr val="tx1"/>
                </a:solidFill>
                <a:effectLst/>
                <a:latin typeface="+mn-lt"/>
                <a:ea typeface="+mn-ea"/>
                <a:cs typeface="+mn-cs"/>
              </a:rPr>
              <a:t>demuestró</a:t>
            </a:r>
            <a:r>
              <a:rPr lang="es-ES_tradnl" sz="1200" kern="1200" dirty="0" smtClean="0">
                <a:solidFill>
                  <a:schemeClr val="tx1"/>
                </a:solidFill>
                <a:effectLst/>
                <a:latin typeface="+mn-lt"/>
                <a:ea typeface="+mn-ea"/>
                <a:cs typeface="+mn-cs"/>
              </a:rPr>
              <a:t>, una vez más, la complejidad de este proceso. La sociedad civil y los movimientos sociales tuvieron que estar muy alerta, y trabajar de forma coordinada con el fin de proteger el marco de derechos humanos. En el documento final de esta reunión, el logro del trabajo coordinado de la sociedad civil se puso de manifiesto: una de las principales conclusiones de la reunión fue la necesidad de formular una </a:t>
            </a:r>
            <a:r>
              <a:rPr lang="es-ES_tradnl" sz="1200" kern="1200" dirty="0" err="1" smtClean="0">
                <a:solidFill>
                  <a:schemeClr val="tx1"/>
                </a:solidFill>
                <a:effectLst/>
                <a:latin typeface="+mn-lt"/>
                <a:ea typeface="+mn-ea"/>
                <a:cs typeface="+mn-cs"/>
              </a:rPr>
              <a:t>super</a:t>
            </a:r>
            <a:r>
              <a:rPr lang="es-ES_tradnl" sz="1200" kern="1200" dirty="0" smtClean="0">
                <a:solidFill>
                  <a:schemeClr val="tx1"/>
                </a:solidFill>
                <a:effectLst/>
                <a:latin typeface="+mn-lt"/>
                <a:ea typeface="+mn-ea"/>
                <a:cs typeface="+mn-cs"/>
              </a:rPr>
              <a:t> meta de educación “e</a:t>
            </a:r>
            <a:r>
              <a:rPr lang="en-US" sz="1200" kern="1200" dirty="0" err="1" smtClean="0">
                <a:solidFill>
                  <a:schemeClr val="tx1"/>
                </a:solidFill>
                <a:effectLst/>
                <a:latin typeface="+mn-lt"/>
                <a:ea typeface="+mn-ea"/>
                <a:cs typeface="+mn-cs"/>
              </a:rPr>
              <a:t>quitable</a:t>
            </a:r>
            <a:r>
              <a:rPr lang="en-US" sz="1200" kern="1200" dirty="0" smtClean="0">
                <a:solidFill>
                  <a:schemeClr val="tx1"/>
                </a:solidFill>
                <a:effectLst/>
                <a:latin typeface="+mn-lt"/>
                <a:ea typeface="+mn-ea"/>
                <a:cs typeface="+mn-cs"/>
              </a:rPr>
              <a:t> quality lifelong education and learning for all”.</a:t>
            </a:r>
          </a:p>
          <a:p>
            <a:pPr lvl="0"/>
            <a:r>
              <a:rPr lang="es-ES_tradnl" sz="1200" b="1" kern="1200" dirty="0" smtClean="0">
                <a:solidFill>
                  <a:schemeClr val="tx1"/>
                </a:solidFill>
                <a:effectLst/>
                <a:latin typeface="+mn-lt"/>
                <a:ea typeface="+mn-ea"/>
                <a:cs typeface="+mn-cs"/>
              </a:rPr>
              <a:t>Guadalajara</a:t>
            </a:r>
            <a:r>
              <a:rPr lang="es-ES_tradnl" sz="1200" kern="1200" dirty="0" smtClean="0">
                <a:solidFill>
                  <a:schemeClr val="tx1"/>
                </a:solidFill>
                <a:effectLst/>
                <a:latin typeface="+mn-lt"/>
                <a:ea typeface="+mn-ea"/>
                <a:cs typeface="+mn-cs"/>
              </a:rPr>
              <a:t>: La CONSULTA REGIONAL: REALIZANDO EL FUTURO QUE QUEREMOS EN AMÉRICA LATINA Y EL CARIBE: HACIA UNA AGENDA DE DESARROLLO POST‐2015, generó un trabajo coordinado de las OSC de Educación integrado por organizaciones internacionales y regionales como ICAE, CEAAL y CLADE, así como organizaciones nacionales, en su mayoría mexicanas. Hubo gran fluidez en el trabajo del grupo, gracias a la coordinación previa de la mayoría de las organizaciones participantes en la preparación de pronunciamiento conjunto que alcanzó la adhesión de más de 30 organizaciones de la región. Este pronunciamiento, a su vez, hizo que de manera general entre la sociedad civil y los otros grupos se hablara de la importancia de la educación más allá de la escolaridad y del nivel básico. 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47D46-04FD-234B-ACCF-827950C1BB45}" type="slidenum">
              <a:rPr lang="en-US" smtClean="0"/>
              <a:t>9</a:t>
            </a:fld>
            <a:endParaRPr lang="en-US"/>
          </a:p>
        </p:txBody>
      </p:sp>
    </p:spTree>
    <p:extLst>
      <p:ext uri="{BB962C8B-B14F-4D97-AF65-F5344CB8AC3E}">
        <p14:creationId xmlns:p14="http://schemas.microsoft.com/office/powerpoint/2010/main" val="54441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panorama actual es incierto, si bien nuestros esfuerzos se han traducido a un creciente apoyo a la formulación de una meta de educación en la nueva agenda de desarrollo, hemos observado con preocupación que en los tres informes que se han presentado al Secretario General como contribuciones para el desarrollo de su informe, se mantiene una visión muy restringida de la educación. Ésta se relaciona principalmente con el empleo considerando que debería orientarse hacia el mundo del trabajo como una dimensión más amplia y rica en contenidos del desarrollo humano para la vida, y se reducen los estándares de resultados de aprendizaje medibles. Estos parámetros no reflejan el alcance y los objetivos de la educación en toda su amplitud como derecho humano fundamental.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47D46-04FD-234B-ACCF-827950C1BB45}" type="slidenum">
              <a:rPr lang="en-US" smtClean="0"/>
              <a:t>10</a:t>
            </a:fld>
            <a:endParaRPr lang="en-US"/>
          </a:p>
        </p:txBody>
      </p:sp>
    </p:spTree>
    <p:extLst>
      <p:ext uri="{BB962C8B-B14F-4D97-AF65-F5344CB8AC3E}">
        <p14:creationId xmlns:p14="http://schemas.microsoft.com/office/powerpoint/2010/main" val="24359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ABCF-C0A0-2344-9B6B-329FBE65DACB}"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133975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ABCF-C0A0-2344-9B6B-329FBE65DACB}"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427288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ABCF-C0A0-2344-9B6B-329FBE65DACB}"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224612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ABCF-C0A0-2344-9B6B-329FBE65DACB}"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159564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ABCF-C0A0-2344-9B6B-329FBE65DACB}"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1910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ABCF-C0A0-2344-9B6B-329FBE65DACB}"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369071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ABCF-C0A0-2344-9B6B-329FBE65DACB}" type="datetimeFigureOut">
              <a:rPr lang="en-US" smtClean="0"/>
              <a:t>8/18/2013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216566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ABCF-C0A0-2344-9B6B-329FBE65DACB}" type="datetimeFigureOut">
              <a:rPr lang="en-US" smtClean="0"/>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12533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ABCF-C0A0-2344-9B6B-329FBE65DACB}" type="datetimeFigureOut">
              <a:rPr lang="en-US" smtClean="0"/>
              <a:t>8/18/2013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37818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ABCF-C0A0-2344-9B6B-329FBE65DACB}"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308289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ABCF-C0A0-2344-9B6B-329FBE65DACB}"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D7F35-595F-924D-BDC0-983459D9AC99}" type="slidenum">
              <a:rPr lang="en-US" smtClean="0"/>
              <a:t>‹Nº›</a:t>
            </a:fld>
            <a:endParaRPr lang="en-US"/>
          </a:p>
        </p:txBody>
      </p:sp>
    </p:spTree>
    <p:extLst>
      <p:ext uri="{BB962C8B-B14F-4D97-AF65-F5344CB8AC3E}">
        <p14:creationId xmlns:p14="http://schemas.microsoft.com/office/powerpoint/2010/main" val="317602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ABCF-C0A0-2344-9B6B-329FBE65DACB}" type="datetimeFigureOut">
              <a:rPr lang="en-US" smtClean="0"/>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D7F35-595F-924D-BDC0-983459D9AC99}" type="slidenum">
              <a:rPr lang="en-US" smtClean="0"/>
              <a:t>‹Nº›</a:t>
            </a:fld>
            <a:endParaRPr lang="en-US"/>
          </a:p>
        </p:txBody>
      </p:sp>
    </p:spTree>
    <p:extLst>
      <p:ext uri="{BB962C8B-B14F-4D97-AF65-F5344CB8AC3E}">
        <p14:creationId xmlns:p14="http://schemas.microsoft.com/office/powerpoint/2010/main" val="415217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228" y="2769224"/>
            <a:ext cx="6084612" cy="1398487"/>
          </a:xfrm>
        </p:spPr>
        <p:txBody>
          <a:bodyPr>
            <a:normAutofit/>
          </a:bodyPr>
          <a:lstStyle/>
          <a:p>
            <a:r>
              <a:rPr lang="es-ES_tradnl" sz="2800" b="1" dirty="0"/>
              <a:t>El derecho humano a la educación en la </a:t>
            </a:r>
            <a:r>
              <a:rPr lang="es-ES_tradnl" sz="2800" b="1" dirty="0" smtClean="0"/>
              <a:t>agenda </a:t>
            </a:r>
            <a:r>
              <a:rPr lang="es-ES_tradnl" sz="2800" b="1" dirty="0"/>
              <a:t>de Desarrollo Post-2015</a:t>
            </a:r>
            <a:r>
              <a:rPr lang="en-US" sz="2800" b="1" dirty="0" smtClean="0">
                <a:effectLst/>
              </a:rPr>
              <a:t> </a:t>
            </a:r>
            <a:endParaRPr lang="en-US" sz="2800" b="1" dirty="0"/>
          </a:p>
        </p:txBody>
      </p:sp>
      <p:sp>
        <p:nvSpPr>
          <p:cNvPr id="3" name="Subtitle 2"/>
          <p:cNvSpPr>
            <a:spLocks noGrp="1"/>
          </p:cNvSpPr>
          <p:nvPr>
            <p:ph type="subTitle" idx="1"/>
          </p:nvPr>
        </p:nvSpPr>
        <p:spPr>
          <a:xfrm>
            <a:off x="2922228" y="4273096"/>
            <a:ext cx="6221772" cy="629990"/>
          </a:xfrm>
        </p:spPr>
        <p:txBody>
          <a:bodyPr>
            <a:normAutofit/>
          </a:bodyPr>
          <a:lstStyle/>
          <a:p>
            <a:r>
              <a:rPr lang="es-ES_tradnl" sz="2400" b="1" i="1" dirty="0"/>
              <a:t>Un camino largo y complejo …en la vía rápida</a:t>
            </a:r>
            <a:r>
              <a:rPr lang="en-US" sz="2400" b="1" i="1" dirty="0" smtClean="0">
                <a:effectLst/>
              </a:rPr>
              <a:t> </a:t>
            </a:r>
            <a:endParaRPr lang="en-US" sz="2400" b="1" i="1" dirty="0"/>
          </a:p>
        </p:txBody>
      </p:sp>
      <p:sp>
        <p:nvSpPr>
          <p:cNvPr id="4" name="TextBox 3"/>
          <p:cNvSpPr txBox="1"/>
          <p:nvPr/>
        </p:nvSpPr>
        <p:spPr>
          <a:xfrm>
            <a:off x="5120640" y="4992469"/>
            <a:ext cx="3886200" cy="646331"/>
          </a:xfrm>
          <a:prstGeom prst="rect">
            <a:avLst/>
          </a:prstGeom>
          <a:noFill/>
        </p:spPr>
        <p:txBody>
          <a:bodyPr wrap="square" rtlCol="0">
            <a:spAutoFit/>
          </a:bodyPr>
          <a:lstStyle/>
          <a:p>
            <a:pPr algn="r"/>
            <a:r>
              <a:rPr lang="en-US" b="1" dirty="0" smtClean="0"/>
              <a:t>Celita Eccher</a:t>
            </a:r>
            <a:br>
              <a:rPr lang="en-US" b="1" dirty="0" smtClean="0"/>
            </a:br>
            <a:r>
              <a:rPr lang="en-US" dirty="0" err="1" smtClean="0"/>
              <a:t>Secretaria</a:t>
            </a:r>
            <a:r>
              <a:rPr lang="en-US" dirty="0" smtClean="0"/>
              <a:t> General del ICAE</a:t>
            </a:r>
            <a:endParaRPr lang="en-US" dirty="0"/>
          </a:p>
        </p:txBody>
      </p:sp>
      <p:pic>
        <p:nvPicPr>
          <p:cNvPr id="5" name="Picture 4"/>
          <p:cNvPicPr>
            <a:picLocks noChangeAspect="1"/>
          </p:cNvPicPr>
          <p:nvPr/>
        </p:nvPicPr>
        <p:blipFill>
          <a:blip r:embed="rId2"/>
          <a:stretch>
            <a:fillRect/>
          </a:stretch>
        </p:blipFill>
        <p:spPr>
          <a:xfrm>
            <a:off x="0" y="2769224"/>
            <a:ext cx="2922228" cy="2008452"/>
          </a:xfrm>
          <a:prstGeom prst="rect">
            <a:avLst/>
          </a:prstGeom>
        </p:spPr>
      </p:pic>
      <p:cxnSp>
        <p:nvCxnSpPr>
          <p:cNvPr id="7" name="6 Conector recto"/>
          <p:cNvCxnSpPr/>
          <p:nvPr/>
        </p:nvCxnSpPr>
        <p:spPr>
          <a:xfrm>
            <a:off x="2922228" y="4094410"/>
            <a:ext cx="6221772"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30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18"/>
            <a:ext cx="8229600" cy="1143000"/>
          </a:xfrm>
        </p:spPr>
        <p:txBody>
          <a:bodyPr>
            <a:normAutofit/>
          </a:bodyPr>
          <a:lstStyle/>
          <a:p>
            <a:r>
              <a:rPr lang="en-US" sz="4000" b="1" dirty="0" smtClean="0"/>
              <a:t>El panorama actual</a:t>
            </a:r>
            <a:endParaRPr lang="en-US" sz="4000" b="1" dirty="0"/>
          </a:p>
        </p:txBody>
      </p:sp>
      <p:sp>
        <p:nvSpPr>
          <p:cNvPr id="3" name="Content Placeholder 2"/>
          <p:cNvSpPr>
            <a:spLocks noGrp="1"/>
          </p:cNvSpPr>
          <p:nvPr>
            <p:ph idx="1"/>
          </p:nvPr>
        </p:nvSpPr>
        <p:spPr>
          <a:xfrm>
            <a:off x="304800" y="2651760"/>
            <a:ext cx="8641080" cy="3474403"/>
          </a:xfrm>
        </p:spPr>
        <p:txBody>
          <a:bodyPr>
            <a:normAutofit/>
          </a:bodyPr>
          <a:lstStyle/>
          <a:p>
            <a:r>
              <a:rPr lang="es-ES_tradnl" sz="2800" dirty="0" smtClean="0"/>
              <a:t>Apoyo </a:t>
            </a:r>
            <a:r>
              <a:rPr lang="es-ES_tradnl" sz="2800" dirty="0"/>
              <a:t>a la formulación de una meta de educación en la nueva agenda de </a:t>
            </a:r>
            <a:r>
              <a:rPr lang="es-ES_tradnl" sz="2800" dirty="0" smtClean="0"/>
              <a:t>desarrollo</a:t>
            </a:r>
          </a:p>
          <a:p>
            <a:pPr marL="0" indent="0">
              <a:buNone/>
            </a:pPr>
            <a:endParaRPr lang="es-ES_tradnl" sz="2800" dirty="0" smtClean="0"/>
          </a:p>
          <a:p>
            <a:r>
              <a:rPr lang="es-ES_tradnl" sz="2800" dirty="0" smtClean="0">
                <a:effectLst/>
              </a:rPr>
              <a:t>Pero con una visión restrictiva de la educación</a:t>
            </a:r>
            <a:r>
              <a:rPr lang="en-US" sz="2800" dirty="0" smtClean="0">
                <a:effectLst/>
              </a:rPr>
              <a:t> </a:t>
            </a:r>
            <a:endParaRPr lang="en-US" sz="2800" dirty="0"/>
          </a:p>
        </p:txBody>
      </p:sp>
    </p:spTree>
    <p:extLst>
      <p:ext uri="{BB962C8B-B14F-4D97-AF65-F5344CB8AC3E}">
        <p14:creationId xmlns:p14="http://schemas.microsoft.com/office/powerpoint/2010/main" val="310472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100" y="0"/>
            <a:ext cx="5493488" cy="6858000"/>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5897880" y="448508"/>
            <a:ext cx="929640" cy="307777"/>
          </a:xfrm>
          <a:prstGeom prst="rect">
            <a:avLst/>
          </a:prstGeom>
          <a:noFill/>
        </p:spPr>
        <p:txBody>
          <a:bodyPr wrap="square" rtlCol="0">
            <a:spAutoFit/>
          </a:bodyPr>
          <a:lstStyle/>
          <a:p>
            <a:r>
              <a:rPr lang="es-ES" sz="1400" b="1" dirty="0" smtClean="0">
                <a:solidFill>
                  <a:schemeClr val="bg1"/>
                </a:solidFill>
              </a:rPr>
              <a:t>CLADE</a:t>
            </a:r>
            <a:endParaRPr lang="es-ES" sz="1400" b="1" dirty="0">
              <a:solidFill>
                <a:schemeClr val="bg1"/>
              </a:solidFill>
            </a:endParaRPr>
          </a:p>
        </p:txBody>
      </p:sp>
    </p:spTree>
    <p:extLst>
      <p:ext uri="{BB962C8B-B14F-4D97-AF65-F5344CB8AC3E}">
        <p14:creationId xmlns:p14="http://schemas.microsoft.com/office/powerpoint/2010/main" val="405055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418874">
            <a:off x="404069" y="1245288"/>
            <a:ext cx="2658071" cy="5118080"/>
          </a:xfrm>
          <a:prstGeom prst="rect">
            <a:avLst/>
          </a:prstGeom>
        </p:spPr>
      </p:pic>
      <p:pic>
        <p:nvPicPr>
          <p:cNvPr id="4" name="Picture 3"/>
          <p:cNvPicPr>
            <a:picLocks noChangeAspect="1"/>
          </p:cNvPicPr>
          <p:nvPr/>
        </p:nvPicPr>
        <p:blipFill>
          <a:blip r:embed="rId3"/>
          <a:stretch>
            <a:fillRect/>
          </a:stretch>
        </p:blipFill>
        <p:spPr>
          <a:xfrm>
            <a:off x="3733800" y="3497969"/>
            <a:ext cx="5208987" cy="2931839"/>
          </a:xfrm>
          <a:prstGeom prst="rect">
            <a:avLst/>
          </a:prstGeom>
        </p:spPr>
      </p:pic>
      <p:pic>
        <p:nvPicPr>
          <p:cNvPr id="3" name="Picture 2"/>
          <p:cNvPicPr>
            <a:picLocks noChangeAspect="1"/>
          </p:cNvPicPr>
          <p:nvPr/>
        </p:nvPicPr>
        <p:blipFill>
          <a:blip r:embed="rId4"/>
          <a:stretch>
            <a:fillRect/>
          </a:stretch>
        </p:blipFill>
        <p:spPr>
          <a:xfrm rot="229456">
            <a:off x="5340824" y="1040917"/>
            <a:ext cx="2994305" cy="2359824"/>
          </a:xfrm>
          <a:prstGeom prst="rect">
            <a:avLst/>
          </a:prstGeom>
        </p:spPr>
      </p:pic>
      <p:sp>
        <p:nvSpPr>
          <p:cNvPr id="5" name="4 CuadroTexto"/>
          <p:cNvSpPr txBox="1"/>
          <p:nvPr/>
        </p:nvSpPr>
        <p:spPr>
          <a:xfrm>
            <a:off x="314703" y="257889"/>
            <a:ext cx="2880360" cy="707886"/>
          </a:xfrm>
          <a:prstGeom prst="rect">
            <a:avLst/>
          </a:prstGeom>
          <a:noFill/>
        </p:spPr>
        <p:txBody>
          <a:bodyPr wrap="square" rtlCol="0">
            <a:spAutoFit/>
          </a:bodyPr>
          <a:lstStyle/>
          <a:p>
            <a:r>
              <a:rPr lang="es-ES" sz="4000" b="1" dirty="0" smtClean="0"/>
              <a:t>DESTAQUES</a:t>
            </a:r>
            <a:endParaRPr lang="es-ES" sz="4000" b="1" dirty="0"/>
          </a:p>
        </p:txBody>
      </p:sp>
    </p:spTree>
    <p:extLst>
      <p:ext uri="{BB962C8B-B14F-4D97-AF65-F5344CB8AC3E}">
        <p14:creationId xmlns:p14="http://schemas.microsoft.com/office/powerpoint/2010/main" val="61874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0" y="1120458"/>
            <a:ext cx="9144000" cy="1143000"/>
          </a:xfrm>
        </p:spPr>
        <p:txBody>
          <a:bodyPr/>
          <a:lstStyle/>
          <a:p>
            <a:r>
              <a:rPr lang="en-US" b="1" dirty="0" err="1"/>
              <a:t>Próximos</a:t>
            </a:r>
            <a:r>
              <a:rPr lang="en-US" b="1" dirty="0"/>
              <a:t> </a:t>
            </a:r>
            <a:r>
              <a:rPr lang="en-US" b="1" dirty="0" err="1"/>
              <a:t>pasos</a:t>
            </a:r>
            <a:r>
              <a:rPr lang="en-US" dirty="0" smtClean="0">
                <a:effectLst/>
              </a:rPr>
              <a:t> </a:t>
            </a:r>
            <a:endParaRPr lang="en-US" dirty="0"/>
          </a:p>
        </p:txBody>
      </p:sp>
      <p:sp>
        <p:nvSpPr>
          <p:cNvPr id="3" name="Content Placeholder 2"/>
          <p:cNvSpPr>
            <a:spLocks noGrp="1"/>
          </p:cNvSpPr>
          <p:nvPr>
            <p:ph idx="1"/>
          </p:nvPr>
        </p:nvSpPr>
        <p:spPr>
          <a:xfrm>
            <a:off x="137160" y="2514601"/>
            <a:ext cx="8869680" cy="3550920"/>
          </a:xfrm>
        </p:spPr>
        <p:txBody>
          <a:bodyPr>
            <a:normAutofit/>
          </a:bodyPr>
          <a:lstStyle/>
          <a:p>
            <a:r>
              <a:rPr lang="es-ES_tradnl" sz="2400" b="1" dirty="0"/>
              <a:t>Asamblea General de la ONU </a:t>
            </a:r>
            <a:r>
              <a:rPr lang="es-ES_tradnl" sz="2400" dirty="0"/>
              <a:t>en septiembre de 2013, y más concretamente a la </a:t>
            </a:r>
            <a:r>
              <a:rPr lang="es-ES_tradnl" sz="2400" b="1" dirty="0"/>
              <a:t>Reunión Plenaria de Alto Nivel </a:t>
            </a:r>
            <a:r>
              <a:rPr lang="es-ES_tradnl" sz="2400" dirty="0"/>
              <a:t>sobre los Objetivos de </a:t>
            </a:r>
            <a:r>
              <a:rPr lang="es-ES_tradnl" sz="2400" dirty="0" smtClean="0"/>
              <a:t>Desarrollo </a:t>
            </a:r>
            <a:r>
              <a:rPr lang="es-ES_tradnl" sz="2400" dirty="0"/>
              <a:t>del </a:t>
            </a:r>
            <a:r>
              <a:rPr lang="es-ES_tradnl" sz="2400" dirty="0" smtClean="0"/>
              <a:t>Milenio</a:t>
            </a:r>
            <a:r>
              <a:rPr lang="en-US" sz="2400" dirty="0" smtClean="0"/>
              <a:t>.</a:t>
            </a:r>
            <a:br>
              <a:rPr lang="en-US" sz="2400" dirty="0" smtClean="0"/>
            </a:br>
            <a:endParaRPr lang="en-US" sz="2400" dirty="0" smtClean="0"/>
          </a:p>
          <a:p>
            <a:r>
              <a:rPr lang="en-US" sz="2400" b="1" dirty="0" err="1"/>
              <a:t>Primera</a:t>
            </a:r>
            <a:r>
              <a:rPr lang="en-US" sz="2400" b="1" dirty="0"/>
              <a:t> </a:t>
            </a:r>
            <a:r>
              <a:rPr lang="en-US" sz="2400" b="1" dirty="0" err="1" smtClean="0"/>
              <a:t>reunión</a:t>
            </a:r>
            <a:r>
              <a:rPr lang="en-US" sz="2400" b="1" dirty="0" smtClean="0"/>
              <a:t> </a:t>
            </a:r>
            <a:r>
              <a:rPr lang="en-US" sz="2400" b="1" dirty="0"/>
              <a:t>del </a:t>
            </a:r>
            <a:r>
              <a:rPr lang="en-US" sz="2400" b="1" dirty="0" smtClean="0"/>
              <a:t>HLPF</a:t>
            </a:r>
            <a:r>
              <a:rPr lang="en-US" sz="2400" dirty="0" smtClean="0"/>
              <a:t/>
            </a:r>
            <a:br>
              <a:rPr lang="en-US" sz="2400" dirty="0" smtClean="0"/>
            </a:br>
            <a:r>
              <a:rPr lang="en-US" sz="2400" dirty="0" smtClean="0"/>
              <a:t/>
            </a:r>
            <a:br>
              <a:rPr lang="en-US" sz="2400" dirty="0" smtClean="0"/>
            </a:br>
            <a:r>
              <a:rPr lang="en-US" sz="2400" b="1" dirty="0" smtClean="0">
                <a:sym typeface="Wingdings"/>
              </a:rPr>
              <a:t> </a:t>
            </a:r>
            <a:r>
              <a:rPr lang="es-ES_tradnl" sz="2400" b="1" dirty="0" smtClean="0"/>
              <a:t>Para </a:t>
            </a:r>
            <a:r>
              <a:rPr lang="es-ES_tradnl" sz="2400" b="1" dirty="0"/>
              <a:t>las </a:t>
            </a:r>
            <a:r>
              <a:rPr lang="es-ES_tradnl" sz="2400" b="1" dirty="0" err="1"/>
              <a:t>ONGs</a:t>
            </a:r>
            <a:r>
              <a:rPr lang="es-ES_tradnl" sz="2400" b="1" dirty="0"/>
              <a:t> trabajando desde la educación </a:t>
            </a:r>
            <a:r>
              <a:rPr lang="es-ES_tradnl" sz="2400" b="1" dirty="0" smtClean="0"/>
              <a:t>la AG 2013 va </a:t>
            </a:r>
            <a:r>
              <a:rPr lang="es-ES_tradnl" sz="2400" b="1" dirty="0"/>
              <a:t>a significar otro paso en el fortalecimiento de las alianzas</a:t>
            </a:r>
            <a:r>
              <a:rPr lang="en-US" sz="2400" b="1" dirty="0" smtClean="0">
                <a:effectLst/>
              </a:rPr>
              <a:t> </a:t>
            </a:r>
            <a:endParaRPr lang="en-US" sz="2400" b="1" dirty="0"/>
          </a:p>
        </p:txBody>
      </p:sp>
      <p:sp>
        <p:nvSpPr>
          <p:cNvPr id="5" name="4 Rectángulo"/>
          <p:cNvSpPr/>
          <p:nvPr/>
        </p:nvSpPr>
        <p:spPr>
          <a:xfrm>
            <a:off x="0" y="883920"/>
            <a:ext cx="9144000" cy="152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6 Rectángulo"/>
          <p:cNvSpPr/>
          <p:nvPr/>
        </p:nvSpPr>
        <p:spPr>
          <a:xfrm>
            <a:off x="0" y="5958841"/>
            <a:ext cx="9144000" cy="10668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682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2440" y="2270760"/>
            <a:ext cx="7498080" cy="2985433"/>
          </a:xfrm>
          <a:prstGeom prst="rect">
            <a:avLst/>
          </a:prstGeom>
          <a:noFill/>
        </p:spPr>
        <p:txBody>
          <a:bodyPr wrap="square" rtlCol="0">
            <a:spAutoFit/>
          </a:bodyPr>
          <a:lstStyle/>
          <a:p>
            <a:r>
              <a:rPr lang="es-UY" sz="4000" dirty="0" smtClean="0"/>
              <a:t>Para recibir información sobre estos procesos:</a:t>
            </a:r>
          </a:p>
          <a:p>
            <a:endParaRPr lang="es-UY" sz="5400" dirty="0" smtClean="0"/>
          </a:p>
          <a:p>
            <a:r>
              <a:rPr lang="es-UY" sz="5400" dirty="0" smtClean="0"/>
              <a:t>voicesrising@icae.org.uy</a:t>
            </a:r>
            <a:endParaRPr lang="es-UY" sz="5400" dirty="0"/>
          </a:p>
        </p:txBody>
      </p:sp>
    </p:spTree>
    <p:extLst>
      <p:ext uri="{BB962C8B-B14F-4D97-AF65-F5344CB8AC3E}">
        <p14:creationId xmlns:p14="http://schemas.microsoft.com/office/powerpoint/2010/main" val="104487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468"/>
            <a:ext cx="9144000" cy="1143000"/>
          </a:xfrm>
        </p:spPr>
        <p:txBody>
          <a:bodyPr>
            <a:noAutofit/>
          </a:bodyPr>
          <a:lstStyle/>
          <a:p>
            <a:r>
              <a:rPr lang="es-ES_tradnl" sz="2800" b="1" dirty="0" smtClean="0"/>
              <a:t>Un proceso complicado hace un años, ahora aún más</a:t>
            </a:r>
            <a:endParaRPr lang="es-ES_tradnl" sz="2800" b="1" dirty="0"/>
          </a:p>
        </p:txBody>
      </p:sp>
      <p:pic>
        <p:nvPicPr>
          <p:cNvPr id="4" name="Content Placeholder 3" descr="Screen Shot 2013-08-15 at 11.00.5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85" t="2931" r="146"/>
          <a:stretch/>
        </p:blipFill>
        <p:spPr>
          <a:xfrm>
            <a:off x="616857" y="1199910"/>
            <a:ext cx="8268063" cy="5404091"/>
          </a:xfrm>
        </p:spPr>
      </p:pic>
    </p:spTree>
    <p:extLst>
      <p:ext uri="{BB962C8B-B14F-4D97-AF65-F5344CB8AC3E}">
        <p14:creationId xmlns:p14="http://schemas.microsoft.com/office/powerpoint/2010/main" val="2999592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891352"/>
          </a:xfrm>
        </p:spPr>
        <p:txBody>
          <a:bodyPr>
            <a:noAutofit/>
          </a:bodyPr>
          <a:lstStyle/>
          <a:p>
            <a:r>
              <a:rPr lang="es-ES_tradnl" sz="2400" dirty="0" smtClean="0"/>
              <a:t>Un panorama con múltiples actores y procesos simultáneos que ameritan participación activa en los debates</a:t>
            </a:r>
            <a:r>
              <a:rPr lang="en-US" sz="2400" dirty="0" smtClean="0">
                <a:effectLst/>
              </a:rPr>
              <a:t> </a:t>
            </a:r>
            <a:r>
              <a:rPr lang="en-US" sz="2400" dirty="0" smtClean="0"/>
              <a:t/>
            </a:r>
            <a:br>
              <a:rPr lang="en-US" sz="2400" dirty="0" smtClean="0"/>
            </a:br>
            <a:endParaRPr lang="en-US" sz="2400" dirty="0"/>
          </a:p>
        </p:txBody>
      </p:sp>
      <p:pic>
        <p:nvPicPr>
          <p:cNvPr id="7" name="Content Placeholder 6" descr="Untitled.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 r="-1699"/>
          <a:stretch/>
        </p:blipFill>
        <p:spPr>
          <a:xfrm>
            <a:off x="187356" y="1100487"/>
            <a:ext cx="8701632" cy="5495383"/>
          </a:xfrm>
        </p:spPr>
      </p:pic>
    </p:spTree>
    <p:extLst>
      <p:ext uri="{BB962C8B-B14F-4D97-AF65-F5344CB8AC3E}">
        <p14:creationId xmlns:p14="http://schemas.microsoft.com/office/powerpoint/2010/main" val="82851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 y="1964866"/>
            <a:ext cx="8900160" cy="2485571"/>
          </a:xfrm>
        </p:spPr>
        <p:txBody>
          <a:bodyPr>
            <a:noAutofit/>
          </a:bodyPr>
          <a:lstStyle/>
          <a:p>
            <a:r>
              <a:rPr lang="es-ES_tradnl" dirty="0" smtClean="0"/>
              <a:t>¿Cómo transformar </a:t>
            </a:r>
            <a:r>
              <a:rPr lang="es-ES_tradnl" dirty="0"/>
              <a:t>esto en instrumentos pedagógicos, que </a:t>
            </a:r>
            <a:r>
              <a:rPr lang="es-ES_tradnl" dirty="0" smtClean="0"/>
              <a:t>sirvan para que las organizaciones </a:t>
            </a:r>
            <a:br>
              <a:rPr lang="es-ES_tradnl" dirty="0" smtClean="0"/>
            </a:br>
            <a:r>
              <a:rPr lang="es-ES_tradnl" dirty="0" smtClean="0"/>
              <a:t>puedan influir</a:t>
            </a:r>
            <a:r>
              <a:rPr lang="en-US" dirty="0" smtClean="0"/>
              <a:t>?</a:t>
            </a:r>
            <a:endParaRPr lang="en-US" dirty="0"/>
          </a:p>
        </p:txBody>
      </p:sp>
    </p:spTree>
    <p:extLst>
      <p:ext uri="{BB962C8B-B14F-4D97-AF65-F5344CB8AC3E}">
        <p14:creationId xmlns:p14="http://schemas.microsoft.com/office/powerpoint/2010/main" val="151103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4 Rectángulo"/>
          <p:cNvSpPr/>
          <p:nvPr/>
        </p:nvSpPr>
        <p:spPr>
          <a:xfrm>
            <a:off x="0" y="3246120"/>
            <a:ext cx="9144000" cy="5334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3 Rectángulo"/>
          <p:cNvSpPr/>
          <p:nvPr/>
        </p:nvSpPr>
        <p:spPr>
          <a:xfrm>
            <a:off x="0" y="4297680"/>
            <a:ext cx="9144000" cy="5334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0" y="846138"/>
            <a:ext cx="9144000" cy="1143000"/>
          </a:xfrm>
        </p:spPr>
        <p:txBody>
          <a:bodyPr/>
          <a:lstStyle/>
          <a:p>
            <a:r>
              <a:rPr lang="es-ES_tradnl" b="1" dirty="0" smtClean="0">
                <a:solidFill>
                  <a:schemeClr val="bg1"/>
                </a:solidFill>
              </a:rPr>
              <a:t>Estrategias</a:t>
            </a:r>
            <a:endParaRPr lang="es-ES_tradnl" b="1" dirty="0">
              <a:solidFill>
                <a:schemeClr val="bg1"/>
              </a:solidFill>
            </a:endParaRPr>
          </a:p>
        </p:txBody>
      </p:sp>
      <p:sp>
        <p:nvSpPr>
          <p:cNvPr id="3" name="Content Placeholder 2"/>
          <p:cNvSpPr>
            <a:spLocks noGrp="1"/>
          </p:cNvSpPr>
          <p:nvPr>
            <p:ph idx="1"/>
          </p:nvPr>
        </p:nvSpPr>
        <p:spPr>
          <a:xfrm>
            <a:off x="792480" y="2209801"/>
            <a:ext cx="7924800" cy="2910840"/>
          </a:xfrm>
        </p:spPr>
        <p:txBody>
          <a:bodyPr>
            <a:normAutofit/>
          </a:bodyPr>
          <a:lstStyle/>
          <a:p>
            <a:r>
              <a:rPr lang="es-ES_tradnl" sz="2800" dirty="0" smtClean="0">
                <a:solidFill>
                  <a:schemeClr val="bg1"/>
                </a:solidFill>
              </a:rPr>
              <a:t>Reconocer que es una agenda </a:t>
            </a:r>
            <a:r>
              <a:rPr lang="es-ES_tradnl" sz="2800" b="1" i="1" dirty="0" err="1" smtClean="0">
                <a:solidFill>
                  <a:schemeClr val="bg1"/>
                </a:solidFill>
              </a:rPr>
              <a:t>interseccionalizada</a:t>
            </a:r>
            <a:endParaRPr lang="es-ES_tradnl" sz="2800" b="1" dirty="0" smtClean="0">
              <a:solidFill>
                <a:schemeClr val="bg1"/>
              </a:solidFill>
            </a:endParaRPr>
          </a:p>
          <a:p>
            <a:endParaRPr lang="es-ES_tradnl" sz="2800" dirty="0" smtClean="0">
              <a:solidFill>
                <a:schemeClr val="bg1"/>
              </a:solidFill>
            </a:endParaRPr>
          </a:p>
          <a:p>
            <a:r>
              <a:rPr lang="es-ES_tradnl" sz="2800" dirty="0" smtClean="0">
                <a:solidFill>
                  <a:schemeClr val="bg1"/>
                </a:solidFill>
              </a:rPr>
              <a:t>Mensajes clave</a:t>
            </a:r>
          </a:p>
          <a:p>
            <a:endParaRPr lang="es-ES_tradnl" sz="2800" dirty="0" smtClean="0">
              <a:solidFill>
                <a:schemeClr val="bg1"/>
              </a:solidFill>
            </a:endParaRPr>
          </a:p>
          <a:p>
            <a:r>
              <a:rPr lang="es-ES_tradnl" sz="2800" dirty="0" smtClean="0">
                <a:solidFill>
                  <a:schemeClr val="bg1"/>
                </a:solidFill>
              </a:rPr>
              <a:t>Alianzas</a:t>
            </a:r>
          </a:p>
          <a:p>
            <a:endParaRPr lang="en-US" sz="2800" dirty="0"/>
          </a:p>
        </p:txBody>
      </p:sp>
    </p:spTree>
    <p:extLst>
      <p:ext uri="{BB962C8B-B14F-4D97-AF65-F5344CB8AC3E}">
        <p14:creationId xmlns:p14="http://schemas.microsoft.com/office/powerpoint/2010/main" val="184018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6821"/>
            <a:ext cx="2575560" cy="822642"/>
          </a:xfrm>
        </p:spPr>
        <p:txBody>
          <a:bodyPr>
            <a:normAutofit fontScale="90000"/>
          </a:bodyPr>
          <a:lstStyle/>
          <a:p>
            <a:r>
              <a:rPr lang="en-US" sz="2800" b="1" dirty="0" smtClean="0">
                <a:solidFill>
                  <a:srgbClr val="C00000"/>
                </a:solidFill>
              </a:rPr>
              <a:t>Mensajes </a:t>
            </a:r>
            <a:br>
              <a:rPr lang="en-US" sz="2800" b="1" dirty="0" smtClean="0">
                <a:solidFill>
                  <a:srgbClr val="C00000"/>
                </a:solidFill>
              </a:rPr>
            </a:br>
            <a:r>
              <a:rPr lang="en-US" sz="3600" b="1" dirty="0" smtClean="0">
                <a:solidFill>
                  <a:srgbClr val="C00000"/>
                </a:solidFill>
              </a:rPr>
              <a:t>CLAVES</a:t>
            </a:r>
            <a:endParaRPr lang="en-US" sz="3600" b="1" dirty="0">
              <a:solidFill>
                <a:srgbClr val="C00000"/>
              </a:solidFill>
            </a:endParaRPr>
          </a:p>
        </p:txBody>
      </p:sp>
      <p:pic>
        <p:nvPicPr>
          <p:cNvPr id="8" name="Content Placeholder 7" descr="Screen Shot 2013-08-15 at 11.14.19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32"/>
          <a:stretch/>
        </p:blipFill>
        <p:spPr>
          <a:xfrm>
            <a:off x="-127737" y="-23485"/>
            <a:ext cx="7118637" cy="4168985"/>
          </a:xfrm>
        </p:spPr>
      </p:pic>
      <p:pic>
        <p:nvPicPr>
          <p:cNvPr id="9" name="Content Placeholder 8" descr="Screen Shot 2013-08-15 at 11.16.33 AM.png"/>
          <p:cNvPicPr>
            <a:picLocks noGrp="1" noChangeAspect="1"/>
          </p:cNvPicPr>
          <p:nvPr>
            <p:ph sz="quarter" idx="4"/>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366" b="-1710"/>
          <a:stretch/>
        </p:blipFill>
        <p:spPr>
          <a:xfrm>
            <a:off x="2864591" y="1143001"/>
            <a:ext cx="6142249"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150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46138"/>
            <a:ext cx="9144000" cy="1143000"/>
          </a:xfrm>
        </p:spPr>
        <p:txBody>
          <a:bodyPr/>
          <a:lstStyle/>
          <a:p>
            <a:r>
              <a:rPr lang="en-US" b="1" dirty="0" smtClean="0">
                <a:solidFill>
                  <a:schemeClr val="bg1"/>
                </a:solidFill>
              </a:rPr>
              <a:t>Las </a:t>
            </a:r>
            <a:r>
              <a:rPr lang="en-US" b="1" dirty="0" err="1" smtClean="0">
                <a:solidFill>
                  <a:schemeClr val="bg1"/>
                </a:solidFill>
              </a:rPr>
              <a:t>Alianzas</a:t>
            </a:r>
            <a:endParaRPr lang="en-US" b="1" dirty="0">
              <a:solidFill>
                <a:schemeClr val="bg1"/>
              </a:solidFill>
            </a:endParaRPr>
          </a:p>
        </p:txBody>
      </p:sp>
      <p:sp>
        <p:nvSpPr>
          <p:cNvPr id="3" name="Content Placeholder 2"/>
          <p:cNvSpPr>
            <a:spLocks noGrp="1"/>
          </p:cNvSpPr>
          <p:nvPr>
            <p:ph idx="1"/>
          </p:nvPr>
        </p:nvSpPr>
        <p:spPr>
          <a:xfrm>
            <a:off x="457200" y="2057400"/>
            <a:ext cx="8138160" cy="4068763"/>
          </a:xfrm>
        </p:spPr>
        <p:txBody>
          <a:bodyPr>
            <a:normAutofit/>
          </a:bodyPr>
          <a:lstStyle/>
          <a:p>
            <a:pPr algn="just"/>
            <a:r>
              <a:rPr lang="es-ES_tradnl" sz="2400" b="1" dirty="0">
                <a:solidFill>
                  <a:schemeClr val="bg1"/>
                </a:solidFill>
              </a:rPr>
              <a:t>La creación y fortalecimiento de la alianzas ha tenido que superar el reto que implica mantener un rol defensivo de nuestras agendas</a:t>
            </a:r>
            <a:r>
              <a:rPr lang="es-ES_tradnl" sz="2400" b="1" dirty="0" smtClean="0">
                <a:solidFill>
                  <a:schemeClr val="bg1"/>
                </a:solidFill>
              </a:rPr>
              <a:t>.</a:t>
            </a:r>
          </a:p>
          <a:p>
            <a:pPr marL="0" indent="0" algn="just">
              <a:buNone/>
            </a:pPr>
            <a:endParaRPr lang="es-ES_tradnl" sz="2400" b="1" dirty="0" smtClean="0">
              <a:solidFill>
                <a:schemeClr val="bg1"/>
              </a:solidFill>
            </a:endParaRPr>
          </a:p>
          <a:p>
            <a:pPr algn="just"/>
            <a:r>
              <a:rPr lang="es-ES_tradnl" sz="2400" b="1" dirty="0">
                <a:solidFill>
                  <a:schemeClr val="bg1"/>
                </a:solidFill>
              </a:rPr>
              <a:t>E</a:t>
            </a:r>
            <a:r>
              <a:rPr lang="es-ES_tradnl" sz="2400" b="1" dirty="0" smtClean="0">
                <a:solidFill>
                  <a:schemeClr val="bg1"/>
                </a:solidFill>
              </a:rPr>
              <a:t>l </a:t>
            </a:r>
            <a:r>
              <a:rPr lang="es-ES_tradnl" sz="2400" b="1" dirty="0">
                <a:solidFill>
                  <a:schemeClr val="bg1"/>
                </a:solidFill>
              </a:rPr>
              <a:t>ritmo apresurado y cambiante de este proceso nos obligó a hacer una pausa CORTA para darnos cuenta que ya teníamos una gran trecho recorrido, y que nuestros mensajes estaban enmarcados en la misma perspectiva. </a:t>
            </a:r>
            <a:endParaRPr lang="en-US" sz="2400" b="1" dirty="0">
              <a:solidFill>
                <a:schemeClr val="bg1"/>
              </a:solidFill>
            </a:endParaRPr>
          </a:p>
        </p:txBody>
      </p:sp>
    </p:spTree>
    <p:extLst>
      <p:ext uri="{BB962C8B-B14F-4D97-AF65-F5344CB8AC3E}">
        <p14:creationId xmlns:p14="http://schemas.microsoft.com/office/powerpoint/2010/main" val="274372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56534"/>
            <a:ext cx="9083040" cy="1143000"/>
          </a:xfrm>
        </p:spPr>
        <p:txBody>
          <a:bodyPr>
            <a:noAutofit/>
          </a:bodyPr>
          <a:lstStyle/>
          <a:p>
            <a:r>
              <a:rPr lang="es-ES_tradnl" sz="3200" b="1" dirty="0"/>
              <a:t>El camino de las alianzas es largo y </a:t>
            </a:r>
            <a:r>
              <a:rPr lang="es-ES_tradnl" sz="3200" b="1" dirty="0" smtClean="0"/>
              <a:t/>
            </a:r>
            <a:br>
              <a:rPr lang="es-ES_tradnl" sz="3200" b="1" dirty="0" smtClean="0"/>
            </a:br>
            <a:r>
              <a:rPr lang="es-ES_tradnl" sz="3200" b="1" dirty="0" smtClean="0"/>
              <a:t>no </a:t>
            </a:r>
            <a:r>
              <a:rPr lang="es-ES_tradnl" sz="3200" b="1" dirty="0"/>
              <a:t>es ajeno</a:t>
            </a:r>
            <a:r>
              <a:rPr lang="en-US" sz="3200" dirty="0" smtClean="0">
                <a:effectLst/>
              </a:rPr>
              <a:t> </a:t>
            </a:r>
            <a:endParaRPr lang="en-US" sz="3200" dirty="0"/>
          </a:p>
        </p:txBody>
      </p:sp>
      <p:sp>
        <p:nvSpPr>
          <p:cNvPr id="3" name="Content Placeholder 2"/>
          <p:cNvSpPr>
            <a:spLocks noGrp="1"/>
          </p:cNvSpPr>
          <p:nvPr>
            <p:ph idx="1"/>
          </p:nvPr>
        </p:nvSpPr>
        <p:spPr>
          <a:xfrm>
            <a:off x="701040" y="2793895"/>
            <a:ext cx="8442960" cy="2921106"/>
          </a:xfrm>
        </p:spPr>
        <p:txBody>
          <a:bodyPr>
            <a:normAutofit/>
          </a:bodyPr>
          <a:lstStyle/>
          <a:p>
            <a:r>
              <a:rPr lang="en-US" sz="2800" dirty="0" smtClean="0"/>
              <a:t>Agenda de CONFINTEA V</a:t>
            </a:r>
          </a:p>
          <a:p>
            <a:r>
              <a:rPr lang="en-US" sz="2800" dirty="0" err="1" smtClean="0"/>
              <a:t>Metas</a:t>
            </a:r>
            <a:r>
              <a:rPr lang="en-US" sz="2800" dirty="0" smtClean="0"/>
              <a:t> EPT</a:t>
            </a:r>
          </a:p>
          <a:p>
            <a:r>
              <a:rPr lang="en-US" sz="2800" dirty="0" smtClean="0"/>
              <a:t>Río +20</a:t>
            </a:r>
          </a:p>
          <a:p>
            <a:r>
              <a:rPr lang="en-US" sz="2800" dirty="0" smtClean="0"/>
              <a:t>GRAP / FSM</a:t>
            </a:r>
          </a:p>
          <a:p>
            <a:r>
              <a:rPr lang="en-US" sz="2800" dirty="0" smtClean="0"/>
              <a:t>Post 2015 …y </a:t>
            </a:r>
            <a:r>
              <a:rPr lang="en-US" sz="2800" dirty="0" err="1" smtClean="0"/>
              <a:t>más</a:t>
            </a:r>
            <a:r>
              <a:rPr lang="en-US" sz="2800" dirty="0" smtClean="0"/>
              <a:t> </a:t>
            </a:r>
            <a:r>
              <a:rPr lang="en-US" sz="2800" dirty="0" err="1" smtClean="0"/>
              <a:t>allá</a:t>
            </a:r>
            <a:r>
              <a:rPr lang="en-US" sz="2800" dirty="0" smtClean="0"/>
              <a:t>!!</a:t>
            </a:r>
            <a:endParaRPr lang="en-US" sz="2800" dirty="0"/>
          </a:p>
        </p:txBody>
      </p:sp>
    </p:spTree>
    <p:extLst>
      <p:ext uri="{BB962C8B-B14F-4D97-AF65-F5344CB8AC3E}">
        <p14:creationId xmlns:p14="http://schemas.microsoft.com/office/powerpoint/2010/main" val="3523454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1547178"/>
            <a:ext cx="8823960" cy="1143000"/>
          </a:xfrm>
        </p:spPr>
        <p:txBody>
          <a:bodyPr>
            <a:normAutofit/>
          </a:bodyPr>
          <a:lstStyle/>
          <a:p>
            <a:r>
              <a:rPr lang="es-ES_tradnl" sz="3600" b="1" dirty="0" smtClean="0">
                <a:solidFill>
                  <a:schemeClr val="bg1"/>
                </a:solidFill>
              </a:rPr>
              <a:t>Pasos que han dejado huella en el proceso</a:t>
            </a:r>
            <a:endParaRPr lang="es-ES_tradnl" sz="3600" b="1" dirty="0">
              <a:solidFill>
                <a:schemeClr val="bg1"/>
              </a:solidFill>
            </a:endParaRPr>
          </a:p>
        </p:txBody>
      </p:sp>
      <p:sp>
        <p:nvSpPr>
          <p:cNvPr id="3" name="Content Placeholder 2"/>
          <p:cNvSpPr>
            <a:spLocks noGrp="1"/>
          </p:cNvSpPr>
          <p:nvPr>
            <p:ph idx="1"/>
          </p:nvPr>
        </p:nvSpPr>
        <p:spPr>
          <a:xfrm>
            <a:off x="320040" y="2956561"/>
            <a:ext cx="8686800" cy="2362200"/>
          </a:xfrm>
        </p:spPr>
        <p:txBody>
          <a:bodyPr>
            <a:normAutofit/>
          </a:bodyPr>
          <a:lstStyle/>
          <a:p>
            <a:r>
              <a:rPr lang="es-ES_tradnl" sz="2400" b="1" dirty="0">
                <a:solidFill>
                  <a:schemeClr val="bg1"/>
                </a:solidFill>
              </a:rPr>
              <a:t>Consulta Mundial sobre la Educación, </a:t>
            </a:r>
            <a:r>
              <a:rPr lang="es-ES_tradnl" sz="2400" b="1" dirty="0" smtClean="0">
                <a:solidFill>
                  <a:schemeClr val="bg1"/>
                </a:solidFill>
              </a:rPr>
              <a:t>Dakar, Marzo 2013</a:t>
            </a:r>
          </a:p>
          <a:p>
            <a:endParaRPr lang="es-ES_tradnl" sz="2400" b="1" dirty="0" smtClean="0">
              <a:solidFill>
                <a:schemeClr val="bg1"/>
              </a:solidFill>
            </a:endParaRPr>
          </a:p>
          <a:p>
            <a:r>
              <a:rPr lang="es-ES_tradnl" sz="2400" b="1" dirty="0" smtClean="0">
                <a:solidFill>
                  <a:schemeClr val="bg1"/>
                </a:solidFill>
              </a:rPr>
              <a:t>Consulta Regional: Realizando el Futuro que Queremos en América Latina y El Caribe, Guadalajara, Abril 2013</a:t>
            </a:r>
            <a:endParaRPr lang="en-US" sz="2400" b="1" dirty="0">
              <a:solidFill>
                <a:schemeClr val="bg1"/>
              </a:solidFill>
            </a:endParaRPr>
          </a:p>
        </p:txBody>
      </p:sp>
    </p:spTree>
    <p:extLst>
      <p:ext uri="{BB962C8B-B14F-4D97-AF65-F5344CB8AC3E}">
        <p14:creationId xmlns:p14="http://schemas.microsoft.com/office/powerpoint/2010/main" val="3876896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TotalTime>
  <Words>1122</Words>
  <Application>Microsoft Office PowerPoint</Application>
  <PresentationFormat>Presentación en pantalla (4:3)</PresentationFormat>
  <Paragraphs>58</Paragraphs>
  <Slides>14</Slides>
  <Notes>7</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El derecho humano a la educación en la agenda de Desarrollo Post-2015 </vt:lpstr>
      <vt:lpstr>Un proceso complicado hace un años, ahora aún más</vt:lpstr>
      <vt:lpstr>Un panorama con múltiples actores y procesos simultáneos que ameritan participación activa en los debates  </vt:lpstr>
      <vt:lpstr>¿Cómo transformar esto en instrumentos pedagógicos, que sirvan para que las organizaciones  puedan influir?</vt:lpstr>
      <vt:lpstr>Estrategias</vt:lpstr>
      <vt:lpstr>Mensajes  CLAVES</vt:lpstr>
      <vt:lpstr>Las Alianzas</vt:lpstr>
      <vt:lpstr>El camino de las alianzas es largo y  no es ajeno </vt:lpstr>
      <vt:lpstr>Pasos que han dejado huella en el proceso</vt:lpstr>
      <vt:lpstr>El panorama actual</vt:lpstr>
      <vt:lpstr>Presentación de PowerPoint</vt:lpstr>
      <vt:lpstr>Presentación de PowerPoint</vt:lpstr>
      <vt:lpstr>Próximos pasos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derecho humano a la educación en la agenda de Desarrollo Post-2015</dc:title>
  <dc:creator>María Graciela Cuervo</dc:creator>
  <cp:lastModifiedBy>Icae</cp:lastModifiedBy>
  <cp:revision>13</cp:revision>
  <dcterms:created xsi:type="dcterms:W3CDTF">2013-08-15T14:37:10Z</dcterms:created>
  <dcterms:modified xsi:type="dcterms:W3CDTF">2013-08-18T15:24:19Z</dcterms:modified>
</cp:coreProperties>
</file>