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70" r:id="rId4"/>
    <p:sldId id="259" r:id="rId5"/>
    <p:sldId id="266" r:id="rId6"/>
    <p:sldId id="267" r:id="rId7"/>
    <p:sldId id="265" r:id="rId8"/>
    <p:sldId id="269" r:id="rId9"/>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1" autoAdjust="0"/>
    <p:restoredTop sz="87922" autoAdjust="0"/>
  </p:normalViewPr>
  <p:slideViewPr>
    <p:cSldViewPr>
      <p:cViewPr>
        <p:scale>
          <a:sx n="75" d="100"/>
          <a:sy n="75" d="100"/>
        </p:scale>
        <p:origin x="-135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45E588-769D-45AB-BCB8-C339B2D0B44E}" type="datetimeFigureOut">
              <a:rPr lang="es-ES_tradnl" smtClean="0"/>
              <a:t>14/09/2013</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F3E8E-73E6-4260-8AA1-5165B0BE132A}" type="slidenum">
              <a:rPr lang="es-ES_tradnl" smtClean="0"/>
              <a:t>‹Nº›</a:t>
            </a:fld>
            <a:endParaRPr lang="es-ES_tradnl"/>
          </a:p>
        </p:txBody>
      </p:sp>
    </p:spTree>
    <p:extLst>
      <p:ext uri="{BB962C8B-B14F-4D97-AF65-F5344CB8AC3E}">
        <p14:creationId xmlns:p14="http://schemas.microsoft.com/office/powerpoint/2010/main" val="2941726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_tradnl"/>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1</a:t>
            </a:fld>
            <a:endParaRPr lang="es-ES_tradnl"/>
          </a:p>
        </p:txBody>
      </p:sp>
    </p:spTree>
    <p:extLst>
      <p:ext uri="{BB962C8B-B14F-4D97-AF65-F5344CB8AC3E}">
        <p14:creationId xmlns:p14="http://schemas.microsoft.com/office/powerpoint/2010/main" val="3703057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altLang="es-ES_tradnl" dirty="0" smtClean="0">
                <a:solidFill>
                  <a:schemeClr val="accent3"/>
                </a:solidFill>
                <a:latin typeface="Calibri" pitchFamily="34" charset="0"/>
              </a:rPr>
              <a:t>NET PUBLIC DEBT/GDP: 30%</a:t>
            </a:r>
          </a:p>
          <a:p>
            <a:r>
              <a:rPr lang="es-ES" altLang="es-ES_tradnl" sz="800" kern="1200" dirty="0" smtClean="0">
                <a:solidFill>
                  <a:schemeClr val="tx1"/>
                </a:solidFill>
                <a:latin typeface="+mn-lt"/>
                <a:ea typeface="+mn-ea"/>
                <a:cs typeface="+mn-cs"/>
              </a:rPr>
              <a:t>Real </a:t>
            </a:r>
            <a:r>
              <a:rPr lang="es-ES" altLang="es-ES_tradnl" sz="800" kern="1200" dirty="0" err="1" smtClean="0">
                <a:solidFill>
                  <a:schemeClr val="tx1"/>
                </a:solidFill>
                <a:latin typeface="+mn-lt"/>
                <a:ea typeface="+mn-ea"/>
                <a:cs typeface="+mn-cs"/>
              </a:rPr>
              <a:t>wage</a:t>
            </a:r>
            <a:r>
              <a:rPr lang="es-ES" altLang="es-ES_tradnl" sz="800" kern="1200" dirty="0" smtClean="0">
                <a:solidFill>
                  <a:schemeClr val="tx1"/>
                </a:solidFill>
                <a:latin typeface="+mn-lt"/>
                <a:ea typeface="+mn-ea"/>
                <a:cs typeface="+mn-cs"/>
              </a:rPr>
              <a:t>: 4,2 </a:t>
            </a:r>
            <a:r>
              <a:rPr lang="es-ES" altLang="es-ES_tradnl" sz="1100" kern="1200" dirty="0" smtClean="0">
                <a:solidFill>
                  <a:schemeClr val="tx1"/>
                </a:solidFill>
                <a:latin typeface="+mn-lt"/>
                <a:ea typeface="+mn-ea"/>
                <a:cs typeface="+mn-cs"/>
              </a:rPr>
              <a:t>(2012</a:t>
            </a:r>
            <a:endParaRPr lang="es-ES_tradnl" dirty="0"/>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2</a:t>
            </a:fld>
            <a:endParaRPr lang="es-ES_tradnl"/>
          </a:p>
        </p:txBody>
      </p:sp>
    </p:spTree>
    <p:extLst>
      <p:ext uri="{BB962C8B-B14F-4D97-AF65-F5344CB8AC3E}">
        <p14:creationId xmlns:p14="http://schemas.microsoft.com/office/powerpoint/2010/main" val="996426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sz="1200" kern="1200" dirty="0" smtClean="0">
                <a:solidFill>
                  <a:schemeClr val="tx1"/>
                </a:solidFill>
                <a:effectLst/>
                <a:latin typeface="+mn-lt"/>
                <a:ea typeface="+mn-ea"/>
                <a:cs typeface="+mn-cs"/>
              </a:rPr>
              <a:t>Ferreri reminded </a:t>
            </a:r>
            <a:r>
              <a:rPr lang="en-US" sz="1200" kern="1200" dirty="0" smtClean="0">
                <a:solidFill>
                  <a:schemeClr val="tx1"/>
                </a:solidFill>
                <a:effectLst/>
                <a:latin typeface="+mn-lt"/>
                <a:ea typeface="+mn-ea"/>
                <a:cs typeface="+mn-cs"/>
              </a:rPr>
              <a:t>that </a:t>
            </a:r>
            <a:r>
              <a:rPr lang="en-US" sz="1200" kern="1200" dirty="0" smtClean="0">
                <a:solidFill>
                  <a:schemeClr val="tx1"/>
                </a:solidFill>
                <a:effectLst/>
                <a:latin typeface="+mn-lt"/>
                <a:ea typeface="+mn-ea"/>
                <a:cs typeface="+mn-cs"/>
              </a:rPr>
              <a:t>under the previous tax system, 80% of the poorest population held 50% of the income and paid 60% of the taxes. Under the new system, it is paying 50% of the taxes. Likewise, the richest 20% was paying 40% of the taxes and is now paying 50% which is more consistent with income percentages. </a:t>
            </a:r>
            <a:endParaRPr lang="es-ES_tradnl" dirty="0"/>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4</a:t>
            </a:fld>
            <a:endParaRPr lang="es-ES_tradnl"/>
          </a:p>
        </p:txBody>
      </p:sp>
    </p:spTree>
    <p:extLst>
      <p:ext uri="{BB962C8B-B14F-4D97-AF65-F5344CB8AC3E}">
        <p14:creationId xmlns:p14="http://schemas.microsoft.com/office/powerpoint/2010/main" val="3791455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228600" indent="-228600">
              <a:buAutoNum type="arabicParenR"/>
            </a:pPr>
            <a:r>
              <a:rPr lang="en-US" dirty="0" smtClean="0"/>
              <a:t>Capital income, such as interest, dividends, and other capital income, is taxed at rates between 3 and 12 percent, depending upon the nature of the income and residency status.</a:t>
            </a:r>
          </a:p>
          <a:p>
            <a:pPr marL="228600" indent="-228600">
              <a:buAutoNum type="arabicParenR"/>
            </a:pPr>
            <a:r>
              <a:rPr lang="en-US" dirty="0" smtClean="0"/>
              <a:t>Direct taxes also include a tax/contribution that finances the National Health Insurance system. It depends on the beneficiary’s level of labor earnings and on whether the worker is the sole beneficiary, or if members of his or her family are also covered. Finally, there is a small tax on private labor earnings that support a Labor Retraining Fund (</a:t>
            </a:r>
            <a:r>
              <a:rPr lang="en-US" dirty="0" err="1" smtClean="0"/>
              <a:t>Bucheli</a:t>
            </a:r>
            <a:r>
              <a:rPr lang="en-US" dirty="0" smtClean="0"/>
              <a:t> 2013, 6).</a:t>
            </a:r>
          </a:p>
          <a:p>
            <a:pPr marL="228600" indent="-228600">
              <a:buAutoNum type="arabicParenR"/>
            </a:pPr>
            <a:r>
              <a:rPr lang="es-ES_tradnl" dirty="0" smtClean="0"/>
              <a:t>En 2013 aumentó</a:t>
            </a:r>
            <a:r>
              <a:rPr lang="es-ES_tradnl" baseline="0" dirty="0" smtClean="0"/>
              <a:t> la </a:t>
            </a:r>
            <a:r>
              <a:rPr lang="es-ES_tradnl" dirty="0" smtClean="0"/>
              <a:t>BPC: 2.598 (USD</a:t>
            </a:r>
            <a:r>
              <a:rPr lang="es-ES_tradnl" baseline="0" dirty="0" smtClean="0"/>
              <a:t> 116</a:t>
            </a:r>
            <a:r>
              <a:rPr lang="es-ES_tradnl" dirty="0" smtClean="0"/>
              <a:t>) para corregir la inflación.</a:t>
            </a:r>
            <a:r>
              <a:rPr lang="es-ES_tradnl" baseline="0" dirty="0" smtClean="0"/>
              <a:t> </a:t>
            </a:r>
          </a:p>
          <a:p>
            <a:pPr marL="228600" indent="-228600">
              <a:buAutoNum type="arabicParenR"/>
            </a:pPr>
            <a:r>
              <a:rPr lang="en-US" dirty="0" smtClean="0"/>
              <a:t>Wages (7 BPC - USD 812 per month)  and pensions (8 BPC – USD 928 per month).</a:t>
            </a:r>
            <a:endParaRPr lang="es-ES_tradnl" dirty="0" smtClean="0"/>
          </a:p>
          <a:p>
            <a:pPr marL="228600" indent="-228600">
              <a:buAutoNum type="arabicParenR"/>
            </a:pPr>
            <a:r>
              <a:rPr lang="es-ES_tradnl" dirty="0" smtClean="0"/>
              <a:t>El </a:t>
            </a:r>
            <a:r>
              <a:rPr lang="es-ES_tradnl" dirty="0" smtClean="0"/>
              <a:t>MNI</a:t>
            </a:r>
            <a:r>
              <a:rPr lang="es-ES_tradnl" baseline="0" dirty="0" smtClean="0"/>
              <a:t> se duplica entonces conviene tributar si la suma de los dos ingresos es menor a 40.000 porque se exonera el pago. También c</a:t>
            </a:r>
            <a:r>
              <a:rPr lang="es-ES_tradnl" dirty="0" smtClean="0"/>
              <a:t>onviene en el caso que uno de los integrantes no trabaje. Las retenciones y anticipos mensuales del IRPF de uno de los integrantes del núcleo familiar disminuyen en un 5% siempre que alguno de ellos no haya sido contribuyente del IRPF en el año anterior. ¿Cuándo no conviene tributar como núcleo familiar?  No conviene cuando, por ejemplo, cada uno de los integrantes cobra una remuneración mayor a $ 18.000 y no tienen hijos menores. Tampoco conviene si la remuneración de cada uno de los integrantes es mayor a $22.000 y tienen dos hijos menores.</a:t>
            </a:r>
            <a:r>
              <a:rPr lang="es-ES_tradnl" baseline="0" dirty="0" smtClean="0"/>
              <a:t> h</a:t>
            </a:r>
            <a:r>
              <a:rPr lang="es-ES_tradnl" sz="800" dirty="0" smtClean="0"/>
              <a:t>ttp://www.guyer.com.uy/es/what_we_do/news-knowledge/guyer-responde/contenido-guyer-en-responde/nucleo-familiar-como-sujeto-pasivo-del-irpf/</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s-ES_tradnl" sz="800" dirty="0" smtClean="0"/>
              <a:t>Per </a:t>
            </a:r>
            <a:r>
              <a:rPr lang="es-ES_tradnl" sz="800" dirty="0" err="1" smtClean="0"/>
              <a:t>child</a:t>
            </a:r>
            <a:r>
              <a:rPr lang="es-ES_tradnl" sz="800" dirty="0" smtClean="0"/>
              <a:t> </a:t>
            </a:r>
            <a:r>
              <a:rPr lang="es-ES_tradnl" sz="800" dirty="0" err="1" smtClean="0"/>
              <a:t>under</a:t>
            </a:r>
            <a:r>
              <a:rPr lang="es-ES_tradnl" sz="800" baseline="0" dirty="0" smtClean="0"/>
              <a:t> 18 (</a:t>
            </a:r>
            <a:r>
              <a:rPr lang="es-ES_tradnl" sz="800" baseline="0" dirty="0" err="1" smtClean="0"/>
              <a:t>percentage</a:t>
            </a:r>
            <a:r>
              <a:rPr lang="es-ES_tradnl" sz="800" baseline="0" dirty="0" smtClean="0"/>
              <a:t> of $30.000)</a:t>
            </a:r>
            <a:endParaRPr lang="es-ES_tradnl" sz="80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s-ES_tradnl" sz="800" dirty="0" err="1" smtClean="0"/>
              <a:t>Housing</a:t>
            </a:r>
            <a:r>
              <a:rPr lang="es-ES_tradnl" sz="800" baseline="0" dirty="0" smtClean="0"/>
              <a:t> </a:t>
            </a:r>
            <a:r>
              <a:rPr lang="es-ES_tradnl" sz="800" baseline="0" dirty="0" err="1" smtClean="0"/>
              <a:t>deduction</a:t>
            </a:r>
            <a:r>
              <a:rPr lang="es-ES_tradnl" sz="800" baseline="0" dirty="0" smtClean="0"/>
              <a:t>: </a:t>
            </a:r>
            <a:r>
              <a:rPr lang="es-ES_tradnl" sz="1200" kern="1200" dirty="0" smtClean="0">
                <a:solidFill>
                  <a:schemeClr val="tx1"/>
                </a:solidFill>
                <a:effectLst/>
                <a:latin typeface="+mn-lt"/>
                <a:ea typeface="+mn-ea"/>
                <a:cs typeface="+mn-cs"/>
              </a:rPr>
              <a:t>Crédito </a:t>
            </a:r>
            <a:r>
              <a:rPr lang="es-ES_tradnl" sz="1200" kern="1200" dirty="0" err="1" smtClean="0">
                <a:solidFill>
                  <a:schemeClr val="tx1"/>
                </a:solidFill>
                <a:effectLst/>
                <a:latin typeface="+mn-lt"/>
                <a:ea typeface="+mn-ea"/>
                <a:cs typeface="+mn-cs"/>
              </a:rPr>
              <a:t>hiipotecario</a:t>
            </a:r>
            <a:r>
              <a:rPr lang="es-ES_tradnl" sz="1200" kern="1200" baseline="0" dirty="0" smtClean="0">
                <a:solidFill>
                  <a:schemeClr val="tx1"/>
                </a:solidFill>
                <a:effectLst/>
                <a:latin typeface="+mn-lt"/>
                <a:ea typeface="+mn-ea"/>
                <a:cs typeface="+mn-cs"/>
              </a:rPr>
              <a:t> o alquiler:</a:t>
            </a:r>
            <a:r>
              <a:rPr lang="es-ES_tradnl" sz="1200" kern="1200" dirty="0" smtClean="0">
                <a:solidFill>
                  <a:schemeClr val="tx1"/>
                </a:solidFill>
                <a:effectLst/>
                <a:latin typeface="+mn-lt"/>
                <a:ea typeface="+mn-ea"/>
                <a:cs typeface="+mn-cs"/>
              </a:rPr>
              <a:t>  6% hasta $9.000.</a:t>
            </a:r>
          </a:p>
          <a:p>
            <a:pPr marL="228600" indent="-228600">
              <a:buAutoNum type="arabicParenR"/>
            </a:pPr>
            <a:endParaRPr lang="es-ES_tradnl" sz="800" dirty="0"/>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5</a:t>
            </a:fld>
            <a:endParaRPr lang="es-ES_tradnl"/>
          </a:p>
        </p:txBody>
      </p:sp>
    </p:spTree>
    <p:extLst>
      <p:ext uri="{BB962C8B-B14F-4D97-AF65-F5344CB8AC3E}">
        <p14:creationId xmlns:p14="http://schemas.microsoft.com/office/powerpoint/2010/main" val="2073868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accent1">
                    <a:lumMod val="50000"/>
                  </a:schemeClr>
                </a:solidFill>
              </a:rPr>
              <a:t>- </a:t>
            </a:r>
            <a:r>
              <a:rPr lang="es-ES_tradnl" dirty="0" err="1" smtClean="0">
                <a:solidFill>
                  <a:schemeClr val="accent1">
                    <a:lumMod val="50000"/>
                  </a:schemeClr>
                </a:solidFill>
              </a:rPr>
              <a:t>There</a:t>
            </a:r>
            <a:r>
              <a:rPr lang="es-ES_tradnl" baseline="0" dirty="0" smtClean="0">
                <a:solidFill>
                  <a:schemeClr val="accent1">
                    <a:lumMod val="50000"/>
                  </a:schemeClr>
                </a:solidFill>
              </a:rPr>
              <a:t> </a:t>
            </a:r>
            <a:r>
              <a:rPr lang="es-ES_tradnl" baseline="0" dirty="0" err="1" smtClean="0">
                <a:solidFill>
                  <a:schemeClr val="accent1">
                    <a:lumMod val="50000"/>
                  </a:schemeClr>
                </a:solidFill>
              </a:rPr>
              <a:t>is</a:t>
            </a:r>
            <a:r>
              <a:rPr lang="es-ES_tradnl" baseline="0" dirty="0" smtClean="0">
                <a:solidFill>
                  <a:schemeClr val="accent1">
                    <a:lumMod val="50000"/>
                  </a:schemeClr>
                </a:solidFill>
              </a:rPr>
              <a:t> </a:t>
            </a:r>
            <a:r>
              <a:rPr lang="es-ES_tradnl" baseline="0" dirty="0" err="1" smtClean="0">
                <a:solidFill>
                  <a:schemeClr val="accent1">
                    <a:lumMod val="50000"/>
                  </a:schemeClr>
                </a:solidFill>
              </a:rPr>
              <a:t>also</a:t>
            </a:r>
            <a:r>
              <a:rPr lang="es-ES_tradnl" baseline="0" dirty="0" smtClean="0">
                <a:solidFill>
                  <a:schemeClr val="accent1">
                    <a:lumMod val="50000"/>
                  </a:schemeClr>
                </a:solidFill>
              </a:rPr>
              <a:t> </a:t>
            </a:r>
            <a:r>
              <a:rPr lang="es-ES_tradnl" dirty="0" smtClean="0">
                <a:solidFill>
                  <a:schemeClr val="accent1">
                    <a:lumMod val="50000"/>
                  </a:schemeClr>
                </a:solidFill>
              </a:rPr>
              <a:t>2% VAT </a:t>
            </a:r>
            <a:r>
              <a:rPr lang="es-ES_tradnl" dirty="0" err="1" smtClean="0">
                <a:solidFill>
                  <a:schemeClr val="accent1">
                    <a:lumMod val="50000"/>
                  </a:schemeClr>
                </a:solidFill>
              </a:rPr>
              <a:t>reduction</a:t>
            </a:r>
            <a:r>
              <a:rPr lang="es-ES_tradnl" dirty="0" smtClean="0">
                <a:solidFill>
                  <a:schemeClr val="accent1">
                    <a:lumMod val="50000"/>
                  </a:schemeClr>
                </a:solidFill>
              </a:rPr>
              <a:t> of </a:t>
            </a:r>
            <a:r>
              <a:rPr lang="en-US" dirty="0" smtClean="0">
                <a:solidFill>
                  <a:schemeClr val="accent1">
                    <a:lumMod val="50000"/>
                  </a:schemeClr>
                </a:solidFill>
              </a:rPr>
              <a:t>goods and services acquired through the use of credit and debit cards</a:t>
            </a:r>
            <a:r>
              <a:rPr lang="es-ES_tradnl" dirty="0" smtClean="0">
                <a:solidFill>
                  <a:schemeClr val="accent1">
                    <a:lumMod val="50000"/>
                  </a:schemeClr>
                </a:solidFill>
              </a:rPr>
              <a:t>. (</a:t>
            </a:r>
            <a:r>
              <a:rPr lang="es-ES_tradnl" dirty="0" err="1" smtClean="0">
                <a:solidFill>
                  <a:schemeClr val="accent1">
                    <a:lumMod val="50000"/>
                  </a:schemeClr>
                </a:solidFill>
              </a:rPr>
              <a:t>impact</a:t>
            </a:r>
            <a:r>
              <a:rPr lang="es-ES_tradnl" dirty="0" smtClean="0">
                <a:solidFill>
                  <a:schemeClr val="accent1">
                    <a:lumMod val="50000"/>
                  </a:schemeClr>
                </a:solidFill>
              </a:rPr>
              <a:t> </a:t>
            </a:r>
            <a:r>
              <a:rPr lang="es-ES_tradnl" dirty="0" err="1" smtClean="0">
                <a:solidFill>
                  <a:schemeClr val="accent1">
                    <a:lumMod val="50000"/>
                  </a:schemeClr>
                </a:solidFill>
              </a:rPr>
              <a:t>on</a:t>
            </a:r>
            <a:r>
              <a:rPr lang="es-ES_tradnl" dirty="0" smtClean="0">
                <a:solidFill>
                  <a:schemeClr val="accent1">
                    <a:lumMod val="50000"/>
                  </a:schemeClr>
                </a:solidFill>
              </a:rPr>
              <a:t> </a:t>
            </a:r>
            <a:r>
              <a:rPr lang="es-ES_tradnl" dirty="0" err="1" smtClean="0">
                <a:solidFill>
                  <a:schemeClr val="accent1">
                    <a:lumMod val="50000"/>
                  </a:schemeClr>
                </a:solidFill>
              </a:rPr>
              <a:t>expanding</a:t>
            </a:r>
            <a:r>
              <a:rPr lang="es-ES_tradnl" dirty="0" smtClean="0">
                <a:solidFill>
                  <a:schemeClr val="accent1">
                    <a:lumMod val="50000"/>
                  </a:schemeClr>
                </a:solidFill>
              </a:rPr>
              <a:t> </a:t>
            </a:r>
            <a:r>
              <a:rPr lang="es-ES_tradnl" dirty="0" err="1" smtClean="0">
                <a:solidFill>
                  <a:schemeClr val="accent1">
                    <a:lumMod val="50000"/>
                  </a:schemeClr>
                </a:solidFill>
              </a:rPr>
              <a:t>the</a:t>
            </a:r>
            <a:r>
              <a:rPr lang="es-ES_tradnl" dirty="0" smtClean="0">
                <a:solidFill>
                  <a:schemeClr val="accent1">
                    <a:lumMod val="50000"/>
                  </a:schemeClr>
                </a:solidFill>
              </a:rPr>
              <a:t> </a:t>
            </a:r>
            <a:r>
              <a:rPr lang="es-ES_tradnl" dirty="0" err="1" smtClean="0">
                <a:solidFill>
                  <a:schemeClr val="accent1">
                    <a:lumMod val="50000"/>
                  </a:schemeClr>
                </a:solidFill>
              </a:rPr>
              <a:t>financial</a:t>
            </a:r>
            <a:r>
              <a:rPr lang="es-ES_tradnl" baseline="0" dirty="0" smtClean="0">
                <a:solidFill>
                  <a:schemeClr val="accent1">
                    <a:lumMod val="50000"/>
                  </a:schemeClr>
                </a:solidFill>
              </a:rPr>
              <a:t> sector and </a:t>
            </a:r>
            <a:r>
              <a:rPr lang="es-ES_tradnl" baseline="0" dirty="0" err="1" smtClean="0">
                <a:solidFill>
                  <a:schemeClr val="accent1">
                    <a:lumMod val="50000"/>
                  </a:schemeClr>
                </a:solidFill>
              </a:rPr>
              <a:t>consumerism</a:t>
            </a:r>
            <a:r>
              <a:rPr lang="es-ES_tradnl" baseline="0" dirty="0" smtClean="0">
                <a:solidFill>
                  <a:schemeClr val="accent1">
                    <a:lumMod val="50000"/>
                  </a:schemeClr>
                </a:solidFill>
              </a:rPr>
              <a:t> </a:t>
            </a:r>
            <a:r>
              <a:rPr lang="es-ES_tradnl" baseline="0" dirty="0" err="1" smtClean="0">
                <a:solidFill>
                  <a:schemeClr val="accent1">
                    <a:lumMod val="50000"/>
                  </a:schemeClr>
                </a:solidFill>
              </a:rPr>
              <a:t>without</a:t>
            </a:r>
            <a:r>
              <a:rPr lang="es-ES_tradnl" baseline="0" dirty="0" smtClean="0">
                <a:solidFill>
                  <a:schemeClr val="accent1">
                    <a:lumMod val="50000"/>
                  </a:schemeClr>
                </a:solidFill>
              </a:rPr>
              <a:t> </a:t>
            </a:r>
            <a:r>
              <a:rPr lang="es-ES_tradnl" baseline="0" dirty="0" err="1" smtClean="0">
                <a:solidFill>
                  <a:schemeClr val="accent1">
                    <a:lumMod val="50000"/>
                  </a:schemeClr>
                </a:solidFill>
              </a:rPr>
              <a:t>specfic</a:t>
            </a:r>
            <a:r>
              <a:rPr lang="es-ES_tradnl" baseline="0" dirty="0" smtClean="0">
                <a:solidFill>
                  <a:schemeClr val="accent1">
                    <a:lumMod val="50000"/>
                  </a:schemeClr>
                </a:solidFill>
              </a:rPr>
              <a:t> </a:t>
            </a:r>
            <a:r>
              <a:rPr lang="es-ES_tradnl" baseline="0" dirty="0" err="1" smtClean="0">
                <a:solidFill>
                  <a:schemeClr val="accent1">
                    <a:lumMod val="50000"/>
                  </a:schemeClr>
                </a:solidFill>
              </a:rPr>
              <a:t>e</a:t>
            </a:r>
            <a:r>
              <a:rPr lang="es-ES_tradnl" dirty="0" err="1" smtClean="0">
                <a:solidFill>
                  <a:schemeClr val="accent1">
                    <a:lumMod val="50000"/>
                  </a:schemeClr>
                </a:solidFill>
              </a:rPr>
              <a:t>conomic</a:t>
            </a:r>
            <a:r>
              <a:rPr lang="es-ES_tradnl" dirty="0" smtClean="0">
                <a:solidFill>
                  <a:schemeClr val="accent1">
                    <a:lumMod val="50000"/>
                  </a:schemeClr>
                </a:solidFill>
              </a:rPr>
              <a:t> </a:t>
            </a:r>
            <a:r>
              <a:rPr lang="es-ES_tradnl" dirty="0" err="1" smtClean="0">
                <a:solidFill>
                  <a:schemeClr val="accent1">
                    <a:lumMod val="50000"/>
                  </a:schemeClr>
                </a:solidFill>
              </a:rPr>
              <a:t>literacy</a:t>
            </a:r>
            <a:r>
              <a:rPr lang="es-ES_tradnl" baseline="0" dirty="0" smtClean="0">
                <a:solidFill>
                  <a:schemeClr val="accent1">
                    <a:lumMod val="50000"/>
                  </a:schemeClr>
                </a:solidFill>
              </a:rPr>
              <a:t> </a:t>
            </a:r>
            <a:r>
              <a:rPr lang="es-ES_tradnl" baseline="0" dirty="0" err="1" smtClean="0">
                <a:solidFill>
                  <a:schemeClr val="accent1">
                    <a:lumMod val="50000"/>
                  </a:schemeClr>
                </a:solidFill>
              </a:rPr>
              <a:t>policies</a:t>
            </a:r>
            <a:r>
              <a:rPr lang="es-ES_tradnl" baseline="0" dirty="0" smtClean="0">
                <a:solidFill>
                  <a:schemeClr val="accent1">
                    <a:lumMod val="50000"/>
                  </a:schemeClr>
                </a:solidFill>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dirty="0" smtClean="0">
              <a:solidFill>
                <a:schemeClr val="accent1">
                  <a:lumMod val="50000"/>
                </a:schemeClr>
              </a:solidFill>
            </a:endParaRPr>
          </a:p>
          <a:p>
            <a:endParaRPr lang="es-ES_tradnl" dirty="0"/>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6</a:t>
            </a:fld>
            <a:endParaRPr lang="es-ES_tradnl"/>
          </a:p>
        </p:txBody>
      </p:sp>
    </p:spTree>
    <p:extLst>
      <p:ext uri="{BB962C8B-B14F-4D97-AF65-F5344CB8AC3E}">
        <p14:creationId xmlns:p14="http://schemas.microsoft.com/office/powerpoint/2010/main" val="2648436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ES_tradnl" dirty="0" smtClean="0"/>
              <a:t>- </a:t>
            </a:r>
            <a:r>
              <a:rPr lang="es-ES_tradnl" dirty="0" err="1" smtClean="0"/>
              <a:t>Taxes</a:t>
            </a:r>
            <a:r>
              <a:rPr lang="es-ES_tradnl" dirty="0" smtClean="0"/>
              <a:t> </a:t>
            </a:r>
            <a:r>
              <a:rPr lang="es-ES_tradnl" dirty="0" err="1" smtClean="0"/>
              <a:t>levied</a:t>
            </a:r>
            <a:r>
              <a:rPr lang="es-ES_tradnl" dirty="0" smtClean="0"/>
              <a:t> </a:t>
            </a:r>
            <a:r>
              <a:rPr lang="es-ES_tradnl" dirty="0" err="1" smtClean="0"/>
              <a:t>by</a:t>
            </a:r>
            <a:r>
              <a:rPr lang="es-ES_tradnl" dirty="0" smtClean="0"/>
              <a:t> </a:t>
            </a:r>
            <a:r>
              <a:rPr lang="es-ES_tradnl" dirty="0" err="1" smtClean="0"/>
              <a:t>the</a:t>
            </a:r>
            <a:r>
              <a:rPr lang="es-ES_tradnl" dirty="0" smtClean="0"/>
              <a:t> </a:t>
            </a:r>
            <a:r>
              <a:rPr lang="es-ES_tradnl" dirty="0" err="1" smtClean="0"/>
              <a:t>goverment</a:t>
            </a:r>
            <a:r>
              <a:rPr lang="es-ES_tradnl" dirty="0" smtClean="0"/>
              <a:t> 22% of </a:t>
            </a:r>
            <a:r>
              <a:rPr lang="es-ES_tradnl" dirty="0" err="1" smtClean="0"/>
              <a:t>the</a:t>
            </a:r>
            <a:r>
              <a:rPr lang="es-ES_tradnl" dirty="0" smtClean="0"/>
              <a:t> GDP </a:t>
            </a:r>
            <a:r>
              <a:rPr lang="es-ES_tradnl" dirty="0" err="1" smtClean="0"/>
              <a:t>for</a:t>
            </a:r>
            <a:r>
              <a:rPr lang="es-ES_tradnl" dirty="0" smtClean="0"/>
              <a:t> 2011. (60% </a:t>
            </a:r>
            <a:r>
              <a:rPr lang="es-ES_tradnl" dirty="0" err="1" smtClean="0"/>
              <a:t>Indirect</a:t>
            </a:r>
            <a:r>
              <a:rPr lang="es-ES_tradnl" dirty="0" smtClean="0"/>
              <a:t> </a:t>
            </a:r>
            <a:r>
              <a:rPr lang="es-ES_tradnl" dirty="0" err="1" smtClean="0"/>
              <a:t>taxes</a:t>
            </a:r>
            <a:r>
              <a:rPr lang="es-ES_tradnl" dirty="0" smtClean="0"/>
              <a:t> and 40% </a:t>
            </a:r>
            <a:r>
              <a:rPr lang="es-ES_tradnl" dirty="0" err="1" smtClean="0"/>
              <a:t>direct</a:t>
            </a:r>
            <a:r>
              <a:rPr lang="es-ES_tradnl" dirty="0" smtClean="0"/>
              <a:t> </a:t>
            </a:r>
            <a:r>
              <a:rPr lang="es-ES_tradnl" dirty="0" err="1" smtClean="0"/>
              <a:t>taxes</a:t>
            </a:r>
            <a:r>
              <a:rPr lang="es-ES_tradnl" dirty="0" smtClean="0"/>
              <a:t>)</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3"/>
                </a:solidFill>
              </a:rPr>
              <a:t>- The new tax system reduced</a:t>
            </a:r>
            <a:r>
              <a:rPr lang="en-US" baseline="0" dirty="0" smtClean="0">
                <a:solidFill>
                  <a:schemeClr val="accent3"/>
                </a:solidFill>
              </a:rPr>
              <a:t> from 30% to 25% the corporate tax. Now government is</a:t>
            </a:r>
            <a:r>
              <a:rPr lang="en-US" dirty="0" smtClean="0">
                <a:solidFill>
                  <a:schemeClr val="accent3"/>
                </a:solidFill>
              </a:rPr>
              <a:t> exploring to create a rate of 30% for more profitable companies.</a:t>
            </a:r>
          </a:p>
          <a:p>
            <a:pPr marL="0" marR="0" lvl="1" indent="0" algn="l" defTabSz="914400" rtl="0" eaLnBrk="1" fontAlgn="auto" latinLnBrk="0" hangingPunct="1">
              <a:lnSpc>
                <a:spcPct val="100000"/>
              </a:lnSpc>
              <a:spcBef>
                <a:spcPts val="0"/>
              </a:spcBef>
              <a:spcAft>
                <a:spcPts val="0"/>
              </a:spcAft>
              <a:buClrTx/>
              <a:buSzTx/>
              <a:buFontTx/>
              <a:buNone/>
              <a:tabLst/>
              <a:defRPr/>
            </a:pPr>
            <a:r>
              <a:rPr lang="es-ES_tradnl" dirty="0" smtClean="0"/>
              <a:t>- </a:t>
            </a:r>
            <a:r>
              <a:rPr lang="es-ES_tradnl" dirty="0" err="1" smtClean="0"/>
              <a:t>Individuals</a:t>
            </a:r>
            <a:r>
              <a:rPr lang="es-ES_tradnl" dirty="0" smtClean="0"/>
              <a:t> and </a:t>
            </a:r>
            <a:r>
              <a:rPr lang="es-ES_tradnl" dirty="0" err="1" smtClean="0"/>
              <a:t>corpporation</a:t>
            </a:r>
            <a:r>
              <a:rPr lang="es-ES_tradnl" baseline="0" dirty="0" smtClean="0"/>
              <a:t> </a:t>
            </a:r>
            <a:r>
              <a:rPr lang="es-ES_tradnl" baseline="0" dirty="0" err="1" smtClean="0"/>
              <a:t>pay</a:t>
            </a:r>
            <a:r>
              <a:rPr lang="es-ES_tradnl" baseline="0" dirty="0" smtClean="0"/>
              <a:t> NWT.</a:t>
            </a:r>
            <a:r>
              <a:rPr lang="en-US" dirty="0" smtClean="0"/>
              <a:t> Corporations that pay IRAE are subject to the tax at a standard rate of 1.5% on their net worth, calculated on the difference between taxable property and deductible liabilities. Agricultural activities are exempted from this tax. It is possible</a:t>
            </a:r>
            <a:r>
              <a:rPr lang="en-US" baseline="0" dirty="0" smtClean="0"/>
              <a:t> that a</a:t>
            </a:r>
            <a:r>
              <a:rPr lang="es-ES_tradnl" dirty="0" smtClean="0"/>
              <a:t> new </a:t>
            </a:r>
            <a:r>
              <a:rPr lang="es-ES_tradnl" dirty="0" err="1" smtClean="0"/>
              <a:t>decree</a:t>
            </a:r>
            <a:r>
              <a:rPr lang="es-ES_tradnl" dirty="0" smtClean="0"/>
              <a:t> </a:t>
            </a:r>
            <a:r>
              <a:rPr lang="es-ES_tradnl" dirty="0" err="1" smtClean="0"/>
              <a:t>that</a:t>
            </a:r>
            <a:r>
              <a:rPr lang="es-ES_tradnl" dirty="0" smtClean="0"/>
              <a:t> </a:t>
            </a:r>
            <a:r>
              <a:rPr lang="es-ES_tradnl" dirty="0" err="1" smtClean="0"/>
              <a:t>will</a:t>
            </a:r>
            <a:r>
              <a:rPr lang="es-ES_tradnl" dirty="0" smtClean="0"/>
              <a:t> </a:t>
            </a:r>
            <a:r>
              <a:rPr lang="es-ES_tradnl" dirty="0" err="1" smtClean="0"/>
              <a:t>tax</a:t>
            </a:r>
            <a:r>
              <a:rPr lang="es-ES_tradnl" dirty="0" smtClean="0"/>
              <a:t> </a:t>
            </a:r>
            <a:r>
              <a:rPr lang="es-ES_tradnl" dirty="0" err="1" smtClean="0"/>
              <a:t>agricultural</a:t>
            </a:r>
            <a:r>
              <a:rPr lang="es-ES_tradnl" baseline="0" dirty="0" smtClean="0"/>
              <a:t> </a:t>
            </a:r>
            <a:r>
              <a:rPr lang="es-ES_tradnl" baseline="0" dirty="0" err="1" smtClean="0"/>
              <a:t>activities</a:t>
            </a:r>
            <a:r>
              <a:rPr lang="es-ES_tradnl" dirty="0" smtClean="0"/>
              <a:t>.</a:t>
            </a:r>
            <a:r>
              <a:rPr lang="es-ES_tradnl" baseline="0" dirty="0" smtClean="0"/>
              <a:t> </a:t>
            </a:r>
            <a:endParaRPr lang="en-US" dirty="0" smtClean="0">
              <a:solidFill>
                <a:schemeClr val="accent3"/>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s-UY" sz="1200" kern="1200" dirty="0" smtClean="0">
                <a:solidFill>
                  <a:schemeClr val="tx1"/>
                </a:solidFill>
                <a:effectLst/>
                <a:latin typeface="+mn-lt"/>
                <a:ea typeface="+mn-ea"/>
                <a:cs typeface="+mn-cs"/>
              </a:rPr>
              <a:t>- Durante el año 2011 las exoneraciones fueron por IRAE 5.138 miles de pesos uruguayos (256 millones de dólares) y por Impuesto al Patrimonio 1.444 miles de pesos uruguayos (72 millones de dólares). La introducción de mercaderías desde la zona franca  al resto del territorio nacional se registra como importación y el proceso inverso exportación.</a:t>
            </a:r>
            <a:endParaRPr lang="en-US" dirty="0" smtClean="0">
              <a:solidFill>
                <a:schemeClr val="accent3"/>
              </a:solidFill>
            </a:endParaRPr>
          </a:p>
          <a:p>
            <a:r>
              <a:rPr lang="es-ES_tradnl" dirty="0" smtClean="0"/>
              <a:t>- Decreto</a:t>
            </a:r>
            <a:r>
              <a:rPr lang="es-ES_tradnl" baseline="0" dirty="0" smtClean="0"/>
              <a:t> de promoción de inversiones y Ley de empleo juvenil.</a:t>
            </a:r>
            <a:endParaRPr lang="es-ES_tradnl" dirty="0" smtClean="0"/>
          </a:p>
          <a:p>
            <a:r>
              <a:rPr lang="en-US" dirty="0" smtClean="0"/>
              <a:t>-</a:t>
            </a:r>
            <a:r>
              <a:rPr lang="en-US" baseline="0" dirty="0" smtClean="0"/>
              <a:t> T</a:t>
            </a:r>
            <a:r>
              <a:rPr lang="en-US" dirty="0" smtClean="0"/>
              <a:t>ax burden single-parent households structural comparison with two-parent household structure.</a:t>
            </a:r>
            <a:endParaRPr lang="es-ES_tradnl" dirty="0"/>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7</a:t>
            </a:fld>
            <a:endParaRPr lang="es-ES_tradnl"/>
          </a:p>
        </p:txBody>
      </p:sp>
    </p:spTree>
    <p:extLst>
      <p:ext uri="{BB962C8B-B14F-4D97-AF65-F5344CB8AC3E}">
        <p14:creationId xmlns:p14="http://schemas.microsoft.com/office/powerpoint/2010/main" val="3307173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i="0" dirty="0" err="1" smtClean="0"/>
              <a:t>Study</a:t>
            </a:r>
            <a:r>
              <a:rPr lang="es-ES_tradnl" i="0" baseline="0" dirty="0" smtClean="0"/>
              <a:t> </a:t>
            </a:r>
            <a:r>
              <a:rPr lang="es-ES_tradnl" i="0" dirty="0" smtClean="0"/>
              <a:t>(</a:t>
            </a:r>
            <a:r>
              <a:rPr lang="en-US" i="0" dirty="0" smtClean="0"/>
              <a:t>Using the </a:t>
            </a:r>
            <a:r>
              <a:rPr lang="en-US" i="0" dirty="0" err="1" smtClean="0"/>
              <a:t>Encuesta</a:t>
            </a:r>
            <a:r>
              <a:rPr lang="en-US" i="0" dirty="0" smtClean="0"/>
              <a:t> Continua de </a:t>
            </a:r>
            <a:r>
              <a:rPr lang="en-US" i="0" dirty="0" err="1" smtClean="0"/>
              <a:t>Hogares</a:t>
            </a:r>
            <a:r>
              <a:rPr lang="en-US" i="0" dirty="0" smtClean="0"/>
              <a:t> (2009) –ECH – and </a:t>
            </a:r>
            <a:r>
              <a:rPr lang="es-ES_tradnl" i="0" dirty="0" err="1" smtClean="0"/>
              <a:t>the</a:t>
            </a:r>
            <a:r>
              <a:rPr lang="es-ES_tradnl" i="0" dirty="0" smtClean="0"/>
              <a:t> Encuesta de Gastos e Ingresos de los Hogares (2006) –EGIH – </a:t>
            </a:r>
            <a:r>
              <a:rPr lang="es-ES_tradnl" i="0" dirty="0" err="1" smtClean="0"/>
              <a:t>collected</a:t>
            </a:r>
            <a:r>
              <a:rPr lang="es-ES_tradnl" i="0" dirty="0" smtClean="0"/>
              <a:t> </a:t>
            </a:r>
            <a:r>
              <a:rPr lang="es-ES_tradnl" i="0" dirty="0" err="1" smtClean="0"/>
              <a:t>by</a:t>
            </a:r>
            <a:r>
              <a:rPr lang="es-ES_tradnl" i="0" dirty="0" smtClean="0"/>
              <a:t> </a:t>
            </a:r>
            <a:r>
              <a:rPr lang="es-ES_tradnl" i="0" dirty="0" err="1" smtClean="0"/>
              <a:t>the</a:t>
            </a:r>
            <a:r>
              <a:rPr lang="es-ES_tradnl" i="0" dirty="0" smtClean="0"/>
              <a:t> Instituto Nacional de Estadística (INE)</a:t>
            </a:r>
          </a:p>
          <a:p>
            <a:endParaRPr lang="es-ES_tradnl" dirty="0"/>
          </a:p>
        </p:txBody>
      </p:sp>
      <p:sp>
        <p:nvSpPr>
          <p:cNvPr id="4" name="3 Marcador de número de diapositiva"/>
          <p:cNvSpPr>
            <a:spLocks noGrp="1"/>
          </p:cNvSpPr>
          <p:nvPr>
            <p:ph type="sldNum" sz="quarter" idx="10"/>
          </p:nvPr>
        </p:nvSpPr>
        <p:spPr/>
        <p:txBody>
          <a:bodyPr/>
          <a:lstStyle/>
          <a:p>
            <a:fld id="{2EDF3E8E-73E6-4260-8AA1-5165B0BE132A}" type="slidenum">
              <a:rPr lang="es-ES_tradnl" smtClean="0"/>
              <a:t>8</a:t>
            </a:fld>
            <a:endParaRPr lang="es-ES_tradnl"/>
          </a:p>
        </p:txBody>
      </p:sp>
    </p:spTree>
    <p:extLst>
      <p:ext uri="{BB962C8B-B14F-4D97-AF65-F5344CB8AC3E}">
        <p14:creationId xmlns:p14="http://schemas.microsoft.com/office/powerpoint/2010/main" val="1954882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A11C9E6-EA0A-489D-A7AA-2E3C530F14F8}" type="datetimeFigureOut">
              <a:rPr lang="es-ES_tradnl" smtClean="0"/>
              <a:t>14/09/2013</a:t>
            </a:fld>
            <a:endParaRPr lang="es-ES_tradn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_tradn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F2808556-3156-4D46-8783-88537A3A215B}" type="slidenum">
              <a:rPr lang="es-ES_tradnl" smtClean="0"/>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11C9E6-EA0A-489D-A7AA-2E3C530F14F8}" type="datetimeFigureOut">
              <a:rPr lang="es-ES_tradnl" smtClean="0"/>
              <a:t>14/09/2013</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2808556-3156-4D46-8783-88537A3A215B}" type="slidenum">
              <a:rPr lang="es-ES_tradnl" smtClean="0"/>
              <a:t>‹Nº›</a:t>
            </a:fld>
            <a:endParaRPr lang="es-ES_tradn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11C9E6-EA0A-489D-A7AA-2E3C530F14F8}" type="datetimeFigureOut">
              <a:rPr lang="es-ES_tradnl" smtClean="0"/>
              <a:t>14/09/2013</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2808556-3156-4D46-8783-88537A3A215B}" type="slidenum">
              <a:rPr lang="es-ES_tradnl" smtClean="0"/>
              <a:t>‹Nº›</a:t>
            </a:fld>
            <a:endParaRPr lang="es-ES_tradn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A11C9E6-EA0A-489D-A7AA-2E3C530F14F8}" type="datetimeFigureOut">
              <a:rPr lang="es-ES_tradnl" smtClean="0"/>
              <a:t>14/09/2013</a:t>
            </a:fld>
            <a:endParaRPr lang="es-ES_tradnl"/>
          </a:p>
        </p:txBody>
      </p:sp>
      <p:sp>
        <p:nvSpPr>
          <p:cNvPr id="9" name="8 Marcador de número de diapositiva"/>
          <p:cNvSpPr>
            <a:spLocks noGrp="1"/>
          </p:cNvSpPr>
          <p:nvPr>
            <p:ph type="sldNum" sz="quarter" idx="15"/>
          </p:nvPr>
        </p:nvSpPr>
        <p:spPr/>
        <p:txBody>
          <a:bodyPr rtlCol="0"/>
          <a:lstStyle/>
          <a:p>
            <a:fld id="{F2808556-3156-4D46-8783-88537A3A215B}" type="slidenum">
              <a:rPr lang="es-ES_tradnl" smtClean="0"/>
              <a:t>‹Nº›</a:t>
            </a:fld>
            <a:endParaRPr lang="es-ES_tradnl"/>
          </a:p>
        </p:txBody>
      </p:sp>
      <p:sp>
        <p:nvSpPr>
          <p:cNvPr id="10" name="9 Marcador de pie de página"/>
          <p:cNvSpPr>
            <a:spLocks noGrp="1"/>
          </p:cNvSpPr>
          <p:nvPr>
            <p:ph type="ftr" sz="quarter" idx="16"/>
          </p:nvPr>
        </p:nvSpPr>
        <p:spPr/>
        <p:txBody>
          <a:bodyPr rtlCol="0"/>
          <a:lstStyle/>
          <a:p>
            <a:endParaRPr lang="es-ES_tradnl"/>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A11C9E6-EA0A-489D-A7AA-2E3C530F14F8}" type="datetimeFigureOut">
              <a:rPr lang="es-ES_tradnl" smtClean="0"/>
              <a:t>14/09/2013</a:t>
            </a:fld>
            <a:endParaRPr lang="es-ES_tradn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_tradn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F2808556-3156-4D46-8783-88537A3A215B}" type="slidenum">
              <a:rPr lang="es-ES_tradnl" smtClean="0"/>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A11C9E6-EA0A-489D-A7AA-2E3C530F14F8}" type="datetimeFigureOut">
              <a:rPr lang="es-ES_tradnl" smtClean="0"/>
              <a:t>14/09/2013</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F2808556-3156-4D46-8783-88537A3A215B}" type="slidenum">
              <a:rPr lang="es-ES_tradnl" smtClean="0"/>
              <a:t>‹Nº›</a:t>
            </a:fld>
            <a:endParaRPr lang="es-ES_tradn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A11C9E6-EA0A-489D-A7AA-2E3C530F14F8}" type="datetimeFigureOut">
              <a:rPr lang="es-ES_tradnl" smtClean="0"/>
              <a:t>14/09/2013</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F2808556-3156-4D46-8783-88537A3A215B}" type="slidenum">
              <a:rPr lang="es-ES_tradnl" smtClean="0"/>
              <a:t>‹Nº›</a:t>
            </a:fld>
            <a:endParaRPr lang="es-ES_tradn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A11C9E6-EA0A-489D-A7AA-2E3C530F14F8}" type="datetimeFigureOut">
              <a:rPr lang="es-ES_tradnl" smtClean="0"/>
              <a:t>14/09/2013</a:t>
            </a:fld>
            <a:endParaRPr lang="es-ES_tradnl"/>
          </a:p>
        </p:txBody>
      </p:sp>
      <p:sp>
        <p:nvSpPr>
          <p:cNvPr id="7" name="6 Marcador de número de diapositiva"/>
          <p:cNvSpPr>
            <a:spLocks noGrp="1"/>
          </p:cNvSpPr>
          <p:nvPr>
            <p:ph type="sldNum" sz="quarter" idx="11"/>
          </p:nvPr>
        </p:nvSpPr>
        <p:spPr/>
        <p:txBody>
          <a:bodyPr rtlCol="0"/>
          <a:lstStyle/>
          <a:p>
            <a:fld id="{F2808556-3156-4D46-8783-88537A3A215B}" type="slidenum">
              <a:rPr lang="es-ES_tradnl" smtClean="0"/>
              <a:t>‹Nº›</a:t>
            </a:fld>
            <a:endParaRPr lang="es-ES_tradnl"/>
          </a:p>
        </p:txBody>
      </p:sp>
      <p:sp>
        <p:nvSpPr>
          <p:cNvPr id="8" name="7 Marcador de pie de página"/>
          <p:cNvSpPr>
            <a:spLocks noGrp="1"/>
          </p:cNvSpPr>
          <p:nvPr>
            <p:ph type="ftr" sz="quarter" idx="12"/>
          </p:nvPr>
        </p:nvSpPr>
        <p:spPr/>
        <p:txBody>
          <a:bodyPr rtlCol="0"/>
          <a:lstStyle/>
          <a:p>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11C9E6-EA0A-489D-A7AA-2E3C530F14F8}" type="datetimeFigureOut">
              <a:rPr lang="es-ES_tradnl" smtClean="0"/>
              <a:t>14/09/2013</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F2808556-3156-4D46-8783-88537A3A215B}"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A11C9E6-EA0A-489D-A7AA-2E3C530F14F8}" type="datetimeFigureOut">
              <a:rPr lang="es-ES_tradnl" smtClean="0"/>
              <a:t>14/09/2013</a:t>
            </a:fld>
            <a:endParaRPr lang="es-ES_tradnl"/>
          </a:p>
        </p:txBody>
      </p:sp>
      <p:sp>
        <p:nvSpPr>
          <p:cNvPr id="22" name="21 Marcador de número de diapositiva"/>
          <p:cNvSpPr>
            <a:spLocks noGrp="1"/>
          </p:cNvSpPr>
          <p:nvPr>
            <p:ph type="sldNum" sz="quarter" idx="15"/>
          </p:nvPr>
        </p:nvSpPr>
        <p:spPr/>
        <p:txBody>
          <a:bodyPr rtlCol="0"/>
          <a:lstStyle/>
          <a:p>
            <a:fld id="{F2808556-3156-4D46-8783-88537A3A215B}" type="slidenum">
              <a:rPr lang="es-ES_tradnl" smtClean="0"/>
              <a:t>‹Nº›</a:t>
            </a:fld>
            <a:endParaRPr lang="es-ES_tradnl"/>
          </a:p>
        </p:txBody>
      </p:sp>
      <p:sp>
        <p:nvSpPr>
          <p:cNvPr id="23" name="22 Marcador de pie de página"/>
          <p:cNvSpPr>
            <a:spLocks noGrp="1"/>
          </p:cNvSpPr>
          <p:nvPr>
            <p:ph type="ftr" sz="quarter" idx="16"/>
          </p:nvPr>
        </p:nvSpPr>
        <p:spPr/>
        <p:txBody>
          <a:bodyPr rtlCol="0"/>
          <a:lstStyle/>
          <a:p>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A11C9E6-EA0A-489D-A7AA-2E3C530F14F8}" type="datetimeFigureOut">
              <a:rPr lang="es-ES_tradnl" smtClean="0"/>
              <a:t>14/09/2013</a:t>
            </a:fld>
            <a:endParaRPr lang="es-ES_tradnl"/>
          </a:p>
        </p:txBody>
      </p:sp>
      <p:sp>
        <p:nvSpPr>
          <p:cNvPr id="18" name="17 Marcador de número de diapositiva"/>
          <p:cNvSpPr>
            <a:spLocks noGrp="1"/>
          </p:cNvSpPr>
          <p:nvPr>
            <p:ph type="sldNum" sz="quarter" idx="11"/>
          </p:nvPr>
        </p:nvSpPr>
        <p:spPr/>
        <p:txBody>
          <a:bodyPr rtlCol="0"/>
          <a:lstStyle/>
          <a:p>
            <a:fld id="{F2808556-3156-4D46-8783-88537A3A215B}" type="slidenum">
              <a:rPr lang="es-ES_tradnl" smtClean="0"/>
              <a:t>‹Nº›</a:t>
            </a:fld>
            <a:endParaRPr lang="es-ES_tradnl"/>
          </a:p>
        </p:txBody>
      </p:sp>
      <p:sp>
        <p:nvSpPr>
          <p:cNvPr id="21" name="20 Marcador de pie de página"/>
          <p:cNvSpPr>
            <a:spLocks noGrp="1"/>
          </p:cNvSpPr>
          <p:nvPr>
            <p:ph type="ftr" sz="quarter" idx="12"/>
          </p:nvPr>
        </p:nvSpPr>
        <p:spPr/>
        <p:txBody>
          <a:bodyPr rtlCol="0"/>
          <a:lstStyle/>
          <a:p>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11C9E6-EA0A-489D-A7AA-2E3C530F14F8}" type="datetimeFigureOut">
              <a:rPr lang="es-ES_tradnl" smtClean="0"/>
              <a:t>14/09/2013</a:t>
            </a:fld>
            <a:endParaRPr lang="es-ES_tradn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_tradn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808556-3156-4D46-8783-88537A3A215B}" type="slidenum">
              <a:rPr lang="es-ES_tradnl" smtClean="0"/>
              <a:t>‹Nº›</a:t>
            </a:fld>
            <a:endParaRPr lang="es-ES_trad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360240" y="1750662"/>
            <a:ext cx="6172200" cy="1894362"/>
          </a:xfrm>
        </p:spPr>
        <p:txBody>
          <a:bodyPr>
            <a:normAutofit fontScale="90000"/>
          </a:bodyPr>
          <a:lstStyle/>
          <a:p>
            <a:r>
              <a:rPr lang="es-ES_tradnl" dirty="0" smtClean="0"/>
              <a:t/>
            </a:r>
            <a:br>
              <a:rPr lang="es-ES_tradnl" dirty="0" smtClean="0"/>
            </a:br>
            <a:r>
              <a:rPr lang="en-US" b="1" dirty="0" smtClean="0"/>
              <a:t>Human rights principles and taxation</a:t>
            </a:r>
            <a:br>
              <a:rPr lang="en-US" b="1" dirty="0" smtClean="0"/>
            </a:br>
            <a:r>
              <a:rPr lang="en-US" sz="3600" b="1" dirty="0" smtClean="0"/>
              <a:t>Country experiences: Uruguay</a:t>
            </a:r>
            <a:r>
              <a:rPr lang="es-ES_tradnl" dirty="0" smtClean="0"/>
              <a:t/>
            </a:r>
            <a:br>
              <a:rPr lang="es-ES_tradnl" dirty="0" smtClean="0"/>
            </a:br>
            <a:endParaRPr lang="es-ES_tradnl" dirty="0"/>
          </a:p>
        </p:txBody>
      </p:sp>
      <p:sp>
        <p:nvSpPr>
          <p:cNvPr id="3" name="2 Subtítulo"/>
          <p:cNvSpPr>
            <a:spLocks noGrp="1"/>
          </p:cNvSpPr>
          <p:nvPr>
            <p:ph type="subTitle" idx="1"/>
          </p:nvPr>
        </p:nvSpPr>
        <p:spPr>
          <a:xfrm>
            <a:off x="2267744" y="4505672"/>
            <a:ext cx="6172200" cy="1371600"/>
          </a:xfrm>
        </p:spPr>
        <p:txBody>
          <a:bodyPr/>
          <a:lstStyle/>
          <a:p>
            <a:pPr algn="r"/>
            <a:r>
              <a:rPr lang="es-ES_tradnl" dirty="0" smtClean="0"/>
              <a:t>Nicole </a:t>
            </a:r>
            <a:r>
              <a:rPr lang="es-ES_tradnl" dirty="0" err="1" smtClean="0"/>
              <a:t>Bidegain</a:t>
            </a:r>
            <a:r>
              <a:rPr lang="es-ES_tradnl" dirty="0" smtClean="0"/>
              <a:t> </a:t>
            </a:r>
            <a:endParaRPr lang="es-ES_tradnl" dirty="0" smtClean="0"/>
          </a:p>
          <a:p>
            <a:pPr algn="r"/>
            <a:r>
              <a:rPr lang="es-ES_tradnl" dirty="0" err="1" smtClean="0"/>
              <a:t>Development</a:t>
            </a:r>
            <a:r>
              <a:rPr lang="es-ES_tradnl" dirty="0" smtClean="0"/>
              <a:t> </a:t>
            </a:r>
            <a:r>
              <a:rPr lang="es-ES_tradnl" dirty="0" err="1" smtClean="0"/>
              <a:t>Alternatives</a:t>
            </a:r>
            <a:r>
              <a:rPr lang="es-ES_tradnl" dirty="0" smtClean="0"/>
              <a:t> </a:t>
            </a:r>
            <a:r>
              <a:rPr lang="es-ES_tradnl" dirty="0" err="1" smtClean="0"/>
              <a:t>with</a:t>
            </a:r>
            <a:r>
              <a:rPr lang="es-ES_tradnl" dirty="0" smtClean="0"/>
              <a:t> Women </a:t>
            </a:r>
            <a:r>
              <a:rPr lang="es-ES_tradnl" dirty="0" err="1" smtClean="0"/>
              <a:t>for</a:t>
            </a:r>
            <a:r>
              <a:rPr lang="es-ES_tradnl" dirty="0" smtClean="0"/>
              <a:t> a New Era (DAWN)</a:t>
            </a:r>
            <a:endParaRPr lang="es-ES_tradnl" dirty="0"/>
          </a:p>
        </p:txBody>
      </p:sp>
    </p:spTree>
    <p:extLst>
      <p:ext uri="{BB962C8B-B14F-4D97-AF65-F5344CB8AC3E}">
        <p14:creationId xmlns:p14="http://schemas.microsoft.com/office/powerpoint/2010/main" val="206095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15416"/>
            <a:ext cx="7467600" cy="1143000"/>
          </a:xfrm>
        </p:spPr>
        <p:txBody>
          <a:bodyPr>
            <a:normAutofit/>
          </a:bodyPr>
          <a:lstStyle/>
          <a:p>
            <a:r>
              <a:rPr lang="es-ES_tradnl" sz="3600" b="1" dirty="0" smtClean="0"/>
              <a:t>Uruguay</a:t>
            </a:r>
            <a:endParaRPr lang="es-ES_tradnl" sz="3600" b="1" dirty="0"/>
          </a:p>
        </p:txBody>
      </p:sp>
      <p:sp>
        <p:nvSpPr>
          <p:cNvPr id="3" name="2 Marcador de contenido"/>
          <p:cNvSpPr>
            <a:spLocks noGrp="1"/>
          </p:cNvSpPr>
          <p:nvPr>
            <p:ph sz="quarter" idx="1"/>
          </p:nvPr>
        </p:nvSpPr>
        <p:spPr>
          <a:xfrm>
            <a:off x="457200" y="1147536"/>
            <a:ext cx="7571184" cy="5449816"/>
          </a:xfrm>
        </p:spPr>
        <p:txBody>
          <a:bodyPr>
            <a:normAutofit lnSpcReduction="10000"/>
          </a:bodyPr>
          <a:lstStyle/>
          <a:p>
            <a:r>
              <a:rPr lang="es-ES" altLang="es-ES_tradnl" dirty="0" err="1">
                <a:latin typeface="+mj-lt"/>
              </a:rPr>
              <a:t>Population</a:t>
            </a:r>
            <a:r>
              <a:rPr lang="es-ES" altLang="es-ES_tradnl" dirty="0">
                <a:latin typeface="+mj-lt"/>
              </a:rPr>
              <a:t>: 3.3 </a:t>
            </a:r>
            <a:r>
              <a:rPr lang="es-ES" altLang="es-ES_tradnl" dirty="0" err="1">
                <a:latin typeface="+mj-lt"/>
              </a:rPr>
              <a:t>million</a:t>
            </a:r>
            <a:r>
              <a:rPr lang="es-ES" altLang="es-ES_tradnl" dirty="0">
                <a:latin typeface="+mj-lt"/>
              </a:rPr>
              <a:t> </a:t>
            </a:r>
            <a:r>
              <a:rPr lang="es-ES" altLang="es-ES_tradnl" dirty="0" err="1" smtClean="0">
                <a:latin typeface="+mj-lt"/>
              </a:rPr>
              <a:t>people</a:t>
            </a:r>
            <a:r>
              <a:rPr lang="es-ES" altLang="es-ES_tradnl" dirty="0" smtClean="0">
                <a:latin typeface="+mj-lt"/>
              </a:rPr>
              <a:t>, 93% </a:t>
            </a:r>
            <a:r>
              <a:rPr lang="es-ES" altLang="es-ES_tradnl" dirty="0" err="1" smtClean="0">
                <a:latin typeface="+mj-lt"/>
              </a:rPr>
              <a:t>urban</a:t>
            </a:r>
            <a:endParaRPr lang="es-ES" altLang="es-ES_tradnl" dirty="0">
              <a:latin typeface="+mj-lt"/>
            </a:endParaRPr>
          </a:p>
          <a:p>
            <a:r>
              <a:rPr lang="es-ES" altLang="es-ES_tradnl" dirty="0" err="1" smtClean="0">
                <a:latin typeface="+mj-lt"/>
              </a:rPr>
              <a:t>Surface</a:t>
            </a:r>
            <a:r>
              <a:rPr lang="es-ES" altLang="es-ES_tradnl" dirty="0">
                <a:latin typeface="+mj-lt"/>
              </a:rPr>
              <a:t>: 176 215 </a:t>
            </a:r>
            <a:r>
              <a:rPr lang="es-ES" altLang="es-ES_tradnl" dirty="0" smtClean="0">
                <a:latin typeface="+mj-lt"/>
              </a:rPr>
              <a:t>km2</a:t>
            </a:r>
          </a:p>
          <a:p>
            <a:r>
              <a:rPr lang="es-ES" altLang="es-ES_tradnl" dirty="0" smtClean="0">
                <a:latin typeface="+mj-lt"/>
              </a:rPr>
              <a:t>GDP</a:t>
            </a:r>
            <a:r>
              <a:rPr lang="es-ES" altLang="es-ES_tradnl" dirty="0">
                <a:latin typeface="+mj-lt"/>
              </a:rPr>
              <a:t>: 50 </a:t>
            </a:r>
            <a:r>
              <a:rPr lang="es-ES" altLang="es-ES_tradnl" dirty="0" err="1">
                <a:latin typeface="+mj-lt"/>
              </a:rPr>
              <a:t>billion</a:t>
            </a:r>
            <a:r>
              <a:rPr lang="es-ES" altLang="es-ES_tradnl" dirty="0">
                <a:latin typeface="+mj-lt"/>
              </a:rPr>
              <a:t> USD </a:t>
            </a:r>
            <a:r>
              <a:rPr lang="es-ES" altLang="es-ES_tradnl" sz="2000" dirty="0">
                <a:latin typeface="+mj-lt"/>
              </a:rPr>
              <a:t>(2012)</a:t>
            </a:r>
          </a:p>
          <a:p>
            <a:r>
              <a:rPr lang="es-ES" altLang="es-ES_tradnl" dirty="0">
                <a:latin typeface="+mj-lt"/>
              </a:rPr>
              <a:t>GDP per </a:t>
            </a:r>
            <a:r>
              <a:rPr lang="es-ES" altLang="es-ES_tradnl" dirty="0" err="1">
                <a:latin typeface="+mj-lt"/>
              </a:rPr>
              <a:t>capita</a:t>
            </a:r>
            <a:r>
              <a:rPr lang="es-ES" altLang="es-ES_tradnl" dirty="0">
                <a:latin typeface="+mj-lt"/>
              </a:rPr>
              <a:t>: 14.800 USD </a:t>
            </a:r>
            <a:r>
              <a:rPr lang="es-ES" altLang="es-ES_tradnl" sz="2000" dirty="0">
                <a:latin typeface="+mj-lt"/>
              </a:rPr>
              <a:t>(2012)</a:t>
            </a:r>
            <a:endParaRPr lang="es-ES" altLang="es-ES_tradnl" dirty="0">
              <a:latin typeface="+mj-lt"/>
            </a:endParaRPr>
          </a:p>
          <a:p>
            <a:r>
              <a:rPr lang="es-ES" altLang="es-ES_tradnl" dirty="0" err="1" smtClean="0">
                <a:latin typeface="+mj-lt"/>
              </a:rPr>
              <a:t>Average</a:t>
            </a:r>
            <a:r>
              <a:rPr lang="es-ES" altLang="es-ES_tradnl" dirty="0" smtClean="0">
                <a:latin typeface="+mj-lt"/>
              </a:rPr>
              <a:t> </a:t>
            </a:r>
            <a:r>
              <a:rPr lang="es-ES" altLang="es-ES_tradnl" dirty="0" err="1" smtClean="0">
                <a:latin typeface="+mj-lt"/>
              </a:rPr>
              <a:t>inflation</a:t>
            </a:r>
            <a:r>
              <a:rPr lang="es-ES" altLang="es-ES_tradnl" dirty="0" smtClean="0">
                <a:latin typeface="+mj-lt"/>
              </a:rPr>
              <a:t>: 7,5% </a:t>
            </a:r>
            <a:r>
              <a:rPr lang="es-ES" altLang="es-ES_tradnl" sz="2000" dirty="0"/>
              <a:t>(2012)</a:t>
            </a:r>
          </a:p>
          <a:p>
            <a:r>
              <a:rPr lang="es-ES" altLang="es-ES_tradnl" dirty="0" err="1" smtClean="0">
                <a:latin typeface="+mj-lt"/>
              </a:rPr>
              <a:t>Average</a:t>
            </a:r>
            <a:r>
              <a:rPr lang="es-ES" altLang="es-ES_tradnl" dirty="0" smtClean="0">
                <a:latin typeface="+mj-lt"/>
              </a:rPr>
              <a:t> </a:t>
            </a:r>
            <a:r>
              <a:rPr lang="es-ES" altLang="es-ES_tradnl" dirty="0" err="1" smtClean="0">
                <a:latin typeface="+mj-lt"/>
              </a:rPr>
              <a:t>Unemploymment</a:t>
            </a:r>
            <a:r>
              <a:rPr lang="es-ES" altLang="es-ES_tradnl" dirty="0">
                <a:latin typeface="+mj-lt"/>
              </a:rPr>
              <a:t>: </a:t>
            </a:r>
            <a:r>
              <a:rPr lang="es-ES" altLang="es-ES_tradnl" dirty="0" smtClean="0">
                <a:latin typeface="+mj-lt"/>
              </a:rPr>
              <a:t>6,5%  (M 4,9% - W8,3% )   </a:t>
            </a:r>
            <a:r>
              <a:rPr lang="es-ES" altLang="es-ES_tradnl" sz="2000" dirty="0" smtClean="0">
                <a:latin typeface="+mj-lt"/>
              </a:rPr>
              <a:t>(</a:t>
            </a:r>
            <a:r>
              <a:rPr lang="es-ES" altLang="es-ES_tradnl" sz="2000" dirty="0">
                <a:latin typeface="+mj-lt"/>
              </a:rPr>
              <a:t>2012</a:t>
            </a:r>
            <a:r>
              <a:rPr lang="es-ES" altLang="es-ES_tradnl" sz="2000" dirty="0" smtClean="0">
                <a:latin typeface="+mj-lt"/>
              </a:rPr>
              <a:t>)</a:t>
            </a:r>
            <a:r>
              <a:rPr lang="es-ES" altLang="es-ES_tradnl" sz="1700" dirty="0">
                <a:latin typeface="+mj-lt"/>
              </a:rPr>
              <a:t> </a:t>
            </a:r>
            <a:endParaRPr lang="es-ES" altLang="es-ES_tradnl" sz="2000" dirty="0" smtClean="0">
              <a:latin typeface="+mj-lt"/>
            </a:endParaRPr>
          </a:p>
          <a:p>
            <a:r>
              <a:rPr lang="es-ES" altLang="es-ES_tradnl" dirty="0" err="1" smtClean="0">
                <a:latin typeface="+mj-lt"/>
              </a:rPr>
              <a:t>Minimum</a:t>
            </a:r>
            <a:r>
              <a:rPr lang="es-ES" altLang="es-ES_tradnl" dirty="0" smtClean="0">
                <a:latin typeface="+mj-lt"/>
              </a:rPr>
              <a:t> </a:t>
            </a:r>
            <a:r>
              <a:rPr lang="es-ES" altLang="es-ES_tradnl" dirty="0" err="1" smtClean="0">
                <a:latin typeface="+mj-lt"/>
              </a:rPr>
              <a:t>wage</a:t>
            </a:r>
            <a:r>
              <a:rPr lang="es-ES" altLang="es-ES_tradnl" dirty="0" smtClean="0">
                <a:latin typeface="+mj-lt"/>
              </a:rPr>
              <a:t>: 355 USD per </a:t>
            </a:r>
            <a:r>
              <a:rPr lang="es-ES" altLang="es-ES_tradnl" dirty="0" err="1" smtClean="0">
                <a:latin typeface="+mj-lt"/>
              </a:rPr>
              <a:t>month</a:t>
            </a:r>
            <a:r>
              <a:rPr lang="es-ES" altLang="es-ES_tradnl" dirty="0" smtClean="0">
                <a:latin typeface="+mj-lt"/>
              </a:rPr>
              <a:t> </a:t>
            </a:r>
            <a:r>
              <a:rPr lang="es-ES" altLang="es-ES_tradnl" sz="2000" dirty="0" smtClean="0">
                <a:latin typeface="+mj-lt"/>
              </a:rPr>
              <a:t>(</a:t>
            </a:r>
            <a:r>
              <a:rPr lang="es-ES" altLang="es-ES_tradnl" sz="2000" dirty="0" smtClean="0">
                <a:latin typeface="+mj-lt"/>
              </a:rPr>
              <a:t>2013)</a:t>
            </a:r>
          </a:p>
          <a:p>
            <a:r>
              <a:rPr lang="es-ES" altLang="es-ES_tradnl" dirty="0" err="1" smtClean="0">
                <a:latin typeface="+mj-lt"/>
              </a:rPr>
              <a:t>Poverty</a:t>
            </a:r>
            <a:r>
              <a:rPr lang="es-ES" altLang="es-ES_tradnl" dirty="0" smtClean="0">
                <a:latin typeface="+mj-lt"/>
              </a:rPr>
              <a:t>: F</a:t>
            </a:r>
            <a:r>
              <a:rPr lang="en-US" altLang="es-ES_tradnl" dirty="0">
                <a:latin typeface="+mj-lt"/>
              </a:rPr>
              <a:t>rom </a:t>
            </a:r>
            <a:r>
              <a:rPr lang="en-US" altLang="es-ES_tradnl" dirty="0">
                <a:latin typeface="+mj-lt"/>
              </a:rPr>
              <a:t>2006 to </a:t>
            </a:r>
            <a:r>
              <a:rPr lang="en-US" altLang="es-ES_tradnl" dirty="0">
                <a:latin typeface="+mj-lt"/>
              </a:rPr>
              <a:t>2012 </a:t>
            </a:r>
            <a:r>
              <a:rPr lang="en-US" altLang="es-ES_tradnl" dirty="0">
                <a:latin typeface="+mj-lt"/>
              </a:rPr>
              <a:t>the levels of </a:t>
            </a:r>
            <a:r>
              <a:rPr lang="en-US" altLang="es-ES_tradnl" dirty="0">
                <a:latin typeface="+mj-lt"/>
              </a:rPr>
              <a:t>people living in poverty </a:t>
            </a:r>
            <a:r>
              <a:rPr lang="en-US" altLang="es-ES_tradnl" dirty="0">
                <a:latin typeface="+mj-lt"/>
              </a:rPr>
              <a:t>has been reduced from </a:t>
            </a:r>
            <a:r>
              <a:rPr lang="en-US" altLang="es-ES_tradnl" dirty="0">
                <a:latin typeface="+mj-lt"/>
              </a:rPr>
              <a:t>34,4 </a:t>
            </a:r>
            <a:r>
              <a:rPr lang="en-US" altLang="es-ES_tradnl" dirty="0">
                <a:latin typeface="+mj-lt"/>
              </a:rPr>
              <a:t>to </a:t>
            </a:r>
            <a:r>
              <a:rPr lang="en-US" altLang="es-ES_tradnl" dirty="0">
                <a:latin typeface="+mj-lt"/>
              </a:rPr>
              <a:t>12.4 </a:t>
            </a:r>
            <a:r>
              <a:rPr lang="en-US" altLang="es-ES_tradnl" dirty="0" smtClean="0">
                <a:latin typeface="+mj-lt"/>
              </a:rPr>
              <a:t>%; the</a:t>
            </a:r>
            <a:r>
              <a:rPr lang="en-US" altLang="es-ES_tradnl" dirty="0" smtClean="0">
                <a:latin typeface="+mj-lt"/>
              </a:rPr>
              <a:t> proportion of people living in extreme povert</a:t>
            </a:r>
            <a:r>
              <a:rPr lang="en-US" altLang="es-ES_tradnl" dirty="0" smtClean="0">
                <a:latin typeface="+mj-lt"/>
              </a:rPr>
              <a:t>y </a:t>
            </a:r>
            <a:r>
              <a:rPr lang="en-US" altLang="es-ES_tradnl" dirty="0" smtClean="0">
                <a:latin typeface="+mj-lt"/>
              </a:rPr>
              <a:t>was reduced from 2,7 to 0,5% </a:t>
            </a:r>
            <a:r>
              <a:rPr lang="en-US" altLang="es-ES_tradnl" sz="2100" dirty="0" smtClean="0">
                <a:latin typeface="+mj-lt"/>
              </a:rPr>
              <a:t>(2013).</a:t>
            </a:r>
            <a:endParaRPr lang="en-US" altLang="es-ES_tradnl" sz="2100" dirty="0" smtClean="0">
              <a:latin typeface="+mj-lt"/>
            </a:endParaRPr>
          </a:p>
          <a:p>
            <a:r>
              <a:rPr lang="es-ES" altLang="es-ES_tradnl" dirty="0" err="1" smtClean="0"/>
              <a:t>Progressive</a:t>
            </a:r>
            <a:r>
              <a:rPr lang="es-ES" altLang="es-ES_tradnl" dirty="0" smtClean="0"/>
              <a:t> </a:t>
            </a:r>
            <a:r>
              <a:rPr lang="es-ES" altLang="es-ES_tradnl" dirty="0" err="1"/>
              <a:t>goverment</a:t>
            </a:r>
            <a:r>
              <a:rPr lang="es-ES" altLang="es-ES_tradnl" dirty="0"/>
              <a:t> </a:t>
            </a:r>
            <a:r>
              <a:rPr lang="es-ES" altLang="es-ES_tradnl" dirty="0" err="1"/>
              <a:t>ruling</a:t>
            </a:r>
            <a:r>
              <a:rPr lang="es-ES" altLang="es-ES_tradnl" dirty="0"/>
              <a:t> </a:t>
            </a:r>
            <a:r>
              <a:rPr lang="es-ES" altLang="es-ES_tradnl" dirty="0" err="1"/>
              <a:t>the</a:t>
            </a:r>
            <a:r>
              <a:rPr lang="es-ES" altLang="es-ES_tradnl" dirty="0"/>
              <a:t> country </a:t>
            </a:r>
            <a:r>
              <a:rPr lang="es-ES" altLang="es-ES_tradnl" dirty="0" err="1"/>
              <a:t>since</a:t>
            </a:r>
            <a:r>
              <a:rPr lang="es-ES" altLang="es-ES_tradnl" dirty="0"/>
              <a:t> </a:t>
            </a:r>
            <a:r>
              <a:rPr lang="es-ES" altLang="es-ES_tradnl" dirty="0" smtClean="0"/>
              <a:t>2005. Slogan: “</a:t>
            </a:r>
            <a:r>
              <a:rPr lang="es-ES" altLang="es-ES_tradnl" dirty="0" err="1" smtClean="0"/>
              <a:t>Growth</a:t>
            </a:r>
            <a:r>
              <a:rPr lang="es-ES" altLang="es-ES_tradnl" dirty="0" smtClean="0"/>
              <a:t> </a:t>
            </a:r>
            <a:r>
              <a:rPr lang="es-ES" altLang="es-ES_tradnl" dirty="0" err="1"/>
              <a:t>with</a:t>
            </a:r>
            <a:r>
              <a:rPr lang="es-ES" altLang="es-ES_tradnl" dirty="0"/>
              <a:t> </a:t>
            </a:r>
            <a:r>
              <a:rPr lang="es-ES" altLang="es-ES_tradnl" dirty="0" err="1"/>
              <a:t>Equality</a:t>
            </a:r>
            <a:r>
              <a:rPr lang="es-ES" altLang="es-ES_tradnl" dirty="0"/>
              <a:t>” </a:t>
            </a:r>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5796136" y="620688"/>
            <a:ext cx="2849718" cy="233496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47323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dirty="0"/>
          </a:p>
        </p:txBody>
      </p:sp>
      <p:sp>
        <p:nvSpPr>
          <p:cNvPr id="3" name="2 Marcador de contenido"/>
          <p:cNvSpPr>
            <a:spLocks noGrp="1"/>
          </p:cNvSpPr>
          <p:nvPr>
            <p:ph sz="quarter" idx="1"/>
          </p:nvPr>
        </p:nvSpPr>
        <p:spPr/>
        <p:txBody>
          <a:bodyPr/>
          <a:lstStyle/>
          <a:p>
            <a:endParaRPr lang="es-ES_tradnl"/>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89" y="476672"/>
            <a:ext cx="8639175" cy="58738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6012160" y="6470680"/>
            <a:ext cx="2592288" cy="338554"/>
          </a:xfrm>
          <a:prstGeom prst="rect">
            <a:avLst/>
          </a:prstGeom>
          <a:noFill/>
        </p:spPr>
        <p:txBody>
          <a:bodyPr wrap="square" rtlCol="0">
            <a:spAutoFit/>
          </a:bodyPr>
          <a:lstStyle/>
          <a:p>
            <a:r>
              <a:rPr lang="es-ES_tradnl" sz="1600" dirty="0" err="1" smtClean="0"/>
              <a:t>Source</a:t>
            </a:r>
            <a:r>
              <a:rPr lang="es-ES_tradnl" sz="1600" dirty="0" smtClean="0"/>
              <a:t>: Ferreri 2013</a:t>
            </a:r>
            <a:endParaRPr lang="es-ES_tradnl" sz="1600" dirty="0"/>
          </a:p>
        </p:txBody>
      </p:sp>
    </p:spTree>
    <p:extLst>
      <p:ext uri="{BB962C8B-B14F-4D97-AF65-F5344CB8AC3E}">
        <p14:creationId xmlns:p14="http://schemas.microsoft.com/office/powerpoint/2010/main" val="3638565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84"/>
            <a:ext cx="8507288" cy="1143000"/>
          </a:xfrm>
        </p:spPr>
        <p:txBody>
          <a:bodyPr/>
          <a:lstStyle/>
          <a:p>
            <a:r>
              <a:rPr lang="es-ES_tradnl" dirty="0" err="1" smtClean="0"/>
              <a:t>Redistribution</a:t>
            </a:r>
            <a:r>
              <a:rPr lang="es-ES_tradnl" dirty="0" smtClean="0"/>
              <a:t> </a:t>
            </a:r>
            <a:r>
              <a:rPr lang="es-ES_tradnl" dirty="0" err="1" smtClean="0"/>
              <a:t>impacts</a:t>
            </a:r>
            <a:r>
              <a:rPr lang="es-ES_tradnl" dirty="0" smtClean="0"/>
              <a:t> of </a:t>
            </a:r>
            <a:r>
              <a:rPr lang="es-ES_tradnl" dirty="0" err="1" smtClean="0"/>
              <a:t>the</a:t>
            </a:r>
            <a:r>
              <a:rPr lang="es-ES_tradnl" dirty="0" smtClean="0"/>
              <a:t> new </a:t>
            </a:r>
            <a:br>
              <a:rPr lang="es-ES_tradnl" dirty="0" smtClean="0"/>
            </a:br>
            <a:r>
              <a:rPr lang="es-ES_tradnl" dirty="0" err="1" smtClean="0"/>
              <a:t>tax</a:t>
            </a:r>
            <a:r>
              <a:rPr lang="es-ES_tradnl" dirty="0" smtClean="0"/>
              <a:t> </a:t>
            </a:r>
            <a:r>
              <a:rPr lang="es-ES_tradnl" dirty="0" err="1" smtClean="0"/>
              <a:t>system</a:t>
            </a:r>
            <a:r>
              <a:rPr lang="es-ES_tradnl" dirty="0" smtClean="0"/>
              <a:t> </a:t>
            </a:r>
            <a:endParaRPr lang="es-ES_tradnl" dirty="0"/>
          </a:p>
        </p:txBody>
      </p:sp>
      <p:graphicFrame>
        <p:nvGraphicFramePr>
          <p:cNvPr id="5" name="3 Marcador de contenido"/>
          <p:cNvGraphicFramePr>
            <a:graphicFrameLocks/>
          </p:cNvGraphicFramePr>
          <p:nvPr>
            <p:extLst>
              <p:ext uri="{D42A27DB-BD31-4B8C-83A1-F6EECF244321}">
                <p14:modId xmlns:p14="http://schemas.microsoft.com/office/powerpoint/2010/main" val="3324188803"/>
              </p:ext>
            </p:extLst>
          </p:nvPr>
        </p:nvGraphicFramePr>
        <p:xfrm>
          <a:off x="827583" y="1198458"/>
          <a:ext cx="6552729" cy="2171543"/>
        </p:xfrm>
        <a:graphic>
          <a:graphicData uri="http://schemas.openxmlformats.org/drawingml/2006/table">
            <a:tbl>
              <a:tblPr firstRow="1" firstCol="1" bandRow="1">
                <a:tableStyleId>{B301B821-A1FF-4177-AEE7-76D212191A09}</a:tableStyleId>
              </a:tblPr>
              <a:tblGrid>
                <a:gridCol w="1939073"/>
                <a:gridCol w="1442955"/>
                <a:gridCol w="1298493"/>
                <a:gridCol w="1872208"/>
              </a:tblGrid>
              <a:tr h="288032">
                <a:tc>
                  <a:txBody>
                    <a:bodyPr/>
                    <a:lstStyle/>
                    <a:p>
                      <a:pPr marL="457200">
                        <a:lnSpc>
                          <a:spcPct val="115000"/>
                        </a:lnSpc>
                        <a:spcAft>
                          <a:spcPts val="0"/>
                        </a:spcAft>
                      </a:pPr>
                      <a:r>
                        <a:rPr lang="es-ES_tradnl" sz="1100" dirty="0" err="1" smtClean="0">
                          <a:effectLst/>
                        </a:rPr>
                        <a:t>Population</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err="1" smtClean="0">
                          <a:effectLst/>
                        </a:rPr>
                        <a:t>Income</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err="1" smtClean="0">
                          <a:effectLst/>
                        </a:rPr>
                        <a:t>Previous</a:t>
                      </a:r>
                      <a:r>
                        <a:rPr lang="es-ES_tradnl" sz="1100" baseline="0" dirty="0" smtClean="0">
                          <a:effectLst/>
                        </a:rPr>
                        <a:t> </a:t>
                      </a:r>
                      <a:r>
                        <a:rPr lang="es-ES_tradnl" sz="1100" baseline="0" dirty="0" err="1" smtClean="0">
                          <a:effectLst/>
                        </a:rPr>
                        <a:t>Tax</a:t>
                      </a:r>
                      <a:r>
                        <a:rPr lang="es-ES_tradnl" sz="1100" baseline="0" dirty="0" smtClean="0">
                          <a:effectLst/>
                        </a:rPr>
                        <a:t> </a:t>
                      </a:r>
                      <a:r>
                        <a:rPr lang="es-ES_tradnl" sz="1100" baseline="0" dirty="0" err="1" smtClean="0">
                          <a:effectLst/>
                        </a:rPr>
                        <a:t>System</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err="1" smtClean="0">
                          <a:effectLst/>
                        </a:rPr>
                        <a:t>Current</a:t>
                      </a:r>
                      <a:r>
                        <a:rPr lang="es-ES_tradnl" sz="1100" dirty="0" smtClean="0">
                          <a:effectLst/>
                        </a:rPr>
                        <a:t> </a:t>
                      </a:r>
                      <a:r>
                        <a:rPr lang="es-ES_tradnl" sz="1100" dirty="0" err="1" smtClean="0">
                          <a:effectLst/>
                        </a:rPr>
                        <a:t>Tax</a:t>
                      </a:r>
                      <a:r>
                        <a:rPr lang="es-ES_tradnl" sz="1100" dirty="0" smtClean="0">
                          <a:effectLst/>
                        </a:rPr>
                        <a:t> </a:t>
                      </a:r>
                      <a:r>
                        <a:rPr lang="es-ES_tradnl" sz="1100" dirty="0" err="1" smtClean="0">
                          <a:effectLst/>
                        </a:rPr>
                        <a:t>System</a:t>
                      </a:r>
                      <a:endParaRPr lang="es-ES_tradnl" sz="1100" dirty="0">
                        <a:effectLst/>
                        <a:latin typeface="Calibri"/>
                        <a:ea typeface="Calibri"/>
                        <a:cs typeface="Times New Roman"/>
                      </a:endParaRPr>
                    </a:p>
                  </a:txBody>
                  <a:tcPr marL="68580" marR="68580" marT="0" marB="0"/>
                </a:tc>
              </a:tr>
              <a:tr h="1065891">
                <a:tc>
                  <a:txBody>
                    <a:bodyPr/>
                    <a:lstStyle/>
                    <a:p>
                      <a:pPr marL="457200">
                        <a:lnSpc>
                          <a:spcPct val="115000"/>
                        </a:lnSpc>
                        <a:spcAft>
                          <a:spcPts val="0"/>
                        </a:spcAft>
                      </a:pP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a:effectLst/>
                        </a:rPr>
                        <a:t>50</a:t>
                      </a:r>
                      <a:r>
                        <a:rPr lang="es-ES_tradnl" sz="1100" dirty="0" smtClean="0">
                          <a:effectLst/>
                        </a:rPr>
                        <a:t>%</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err="1" smtClean="0">
                          <a:effectLst/>
                        </a:rPr>
                        <a:t>Paid</a:t>
                      </a:r>
                      <a:r>
                        <a:rPr lang="es-ES_tradnl" sz="1100" dirty="0" smtClean="0">
                          <a:effectLst/>
                        </a:rPr>
                        <a:t> 60</a:t>
                      </a:r>
                      <a:r>
                        <a:rPr lang="es-ES_tradnl" sz="1100" dirty="0">
                          <a:effectLst/>
                        </a:rPr>
                        <a:t>% </a:t>
                      </a:r>
                      <a:r>
                        <a:rPr lang="es-ES_tradnl" sz="1100" dirty="0" smtClean="0">
                          <a:effectLst/>
                        </a:rPr>
                        <a:t>of </a:t>
                      </a:r>
                      <a:r>
                        <a:rPr lang="es-ES_tradnl" sz="1100" dirty="0" err="1" smtClean="0">
                          <a:effectLst/>
                        </a:rPr>
                        <a:t>the</a:t>
                      </a:r>
                      <a:r>
                        <a:rPr lang="es-ES_tradnl" sz="1100" dirty="0" smtClean="0">
                          <a:effectLst/>
                        </a:rPr>
                        <a:t> </a:t>
                      </a:r>
                      <a:r>
                        <a:rPr lang="es-ES_tradnl" sz="1100" dirty="0" err="1" smtClean="0">
                          <a:effectLst/>
                        </a:rPr>
                        <a:t>taxes</a:t>
                      </a:r>
                      <a:r>
                        <a:rPr lang="es-ES_tradnl" sz="1100" dirty="0" smtClean="0">
                          <a:effectLst/>
                        </a:rPr>
                        <a:t> </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a:effectLst/>
                        </a:rPr>
                        <a:t>50% </a:t>
                      </a:r>
                      <a:r>
                        <a:rPr lang="es-ES_tradnl" sz="1100" dirty="0" smtClean="0">
                          <a:effectLst/>
                        </a:rPr>
                        <a:t>of </a:t>
                      </a:r>
                      <a:r>
                        <a:rPr lang="es-ES_tradnl" sz="1100" dirty="0" err="1" smtClean="0">
                          <a:effectLst/>
                        </a:rPr>
                        <a:t>the</a:t>
                      </a:r>
                      <a:r>
                        <a:rPr lang="es-ES_tradnl" sz="1100" baseline="0" dirty="0" smtClean="0">
                          <a:effectLst/>
                        </a:rPr>
                        <a:t> </a:t>
                      </a:r>
                      <a:r>
                        <a:rPr lang="es-ES_tradnl" sz="1100" baseline="0" dirty="0" err="1" smtClean="0">
                          <a:effectLst/>
                        </a:rPr>
                        <a:t>taxes</a:t>
                      </a:r>
                      <a:endParaRPr lang="es-ES_tradnl" sz="1100" dirty="0">
                        <a:effectLst/>
                        <a:latin typeface="Calibri"/>
                        <a:ea typeface="Calibri"/>
                        <a:cs typeface="Times New Roman"/>
                      </a:endParaRPr>
                    </a:p>
                  </a:txBody>
                  <a:tcPr marL="68580" marR="68580" marT="0" marB="0"/>
                </a:tc>
              </a:tr>
              <a:tr h="720080">
                <a:tc>
                  <a:txBody>
                    <a:bodyPr/>
                    <a:lstStyle/>
                    <a:p>
                      <a:pPr marL="457200">
                        <a:lnSpc>
                          <a:spcPct val="115000"/>
                        </a:lnSpc>
                        <a:spcAft>
                          <a:spcPts val="0"/>
                        </a:spcAft>
                      </a:pP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a:effectLst/>
                        </a:rPr>
                        <a:t>5</a:t>
                      </a:r>
                      <a:r>
                        <a:rPr lang="es-ES_tradnl" sz="1100" dirty="0" smtClean="0">
                          <a:effectLst/>
                        </a:rPr>
                        <a:t>0%</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err="1" smtClean="0">
                          <a:effectLst/>
                        </a:rPr>
                        <a:t>Paid</a:t>
                      </a:r>
                      <a:r>
                        <a:rPr lang="es-ES_tradnl" sz="1100" dirty="0" smtClean="0">
                          <a:effectLst/>
                        </a:rPr>
                        <a:t> 40</a:t>
                      </a:r>
                      <a:r>
                        <a:rPr lang="es-ES_tradnl" sz="1100" dirty="0">
                          <a:effectLst/>
                        </a:rPr>
                        <a:t>% </a:t>
                      </a:r>
                      <a:r>
                        <a:rPr lang="es-ES_tradnl" sz="1100" dirty="0" smtClean="0">
                          <a:effectLst/>
                        </a:rPr>
                        <a:t>of </a:t>
                      </a:r>
                      <a:r>
                        <a:rPr lang="es-ES_tradnl" sz="1100" dirty="0" err="1" smtClean="0">
                          <a:effectLst/>
                        </a:rPr>
                        <a:t>the</a:t>
                      </a:r>
                      <a:r>
                        <a:rPr lang="es-ES_tradnl" sz="1100" dirty="0" smtClean="0">
                          <a:effectLst/>
                        </a:rPr>
                        <a:t> </a:t>
                      </a:r>
                      <a:r>
                        <a:rPr lang="es-ES_tradnl" sz="1100" smtClean="0">
                          <a:effectLst/>
                        </a:rPr>
                        <a:t>taxes</a:t>
                      </a:r>
                      <a:endParaRPr lang="es-ES_tradnl"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s-ES_tradnl" sz="1100" dirty="0" smtClean="0">
                          <a:effectLst/>
                        </a:rPr>
                        <a:t>50%of </a:t>
                      </a:r>
                      <a:r>
                        <a:rPr lang="es-ES_tradnl" sz="1100" dirty="0" err="1" smtClean="0">
                          <a:effectLst/>
                        </a:rPr>
                        <a:t>the</a:t>
                      </a:r>
                      <a:r>
                        <a:rPr lang="es-ES_tradnl" sz="1100" dirty="0" smtClean="0">
                          <a:effectLst/>
                        </a:rPr>
                        <a:t> </a:t>
                      </a:r>
                      <a:r>
                        <a:rPr lang="es-ES_tradnl" sz="1100" dirty="0" err="1" smtClean="0">
                          <a:effectLst/>
                        </a:rPr>
                        <a:t>tax</a:t>
                      </a:r>
                      <a:r>
                        <a:rPr lang="es-ES_tradnl" sz="1100" dirty="0" smtClean="0">
                          <a:effectLst/>
                        </a:rPr>
                        <a:t> </a:t>
                      </a:r>
                      <a:r>
                        <a:rPr lang="es-ES_tradnl" sz="1100" dirty="0" err="1" smtClean="0">
                          <a:effectLst/>
                        </a:rPr>
                        <a:t>revenue</a:t>
                      </a:r>
                      <a:endParaRPr lang="es-ES_tradnl" sz="1100" dirty="0">
                        <a:effectLst/>
                        <a:latin typeface="Calibri"/>
                        <a:ea typeface="Calibri"/>
                        <a:cs typeface="Times New Roman"/>
                      </a:endParaRPr>
                    </a:p>
                  </a:txBody>
                  <a:tcPr marL="68580" marR="68580" marT="0" marB="0"/>
                </a:tc>
              </a:tr>
            </a:tbl>
          </a:graphicData>
        </a:graphic>
      </p:graphicFrame>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649935"/>
            <a:ext cx="6984776" cy="301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onector"/>
          <p:cNvSpPr/>
          <p:nvPr/>
        </p:nvSpPr>
        <p:spPr>
          <a:xfrm>
            <a:off x="1187624" y="1772816"/>
            <a:ext cx="921702" cy="86409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rPr>
              <a:t>80%</a:t>
            </a:r>
            <a:endParaRPr lang="es-ES_tradnl" dirty="0">
              <a:solidFill>
                <a:schemeClr val="tx1"/>
              </a:solidFill>
            </a:endParaRPr>
          </a:p>
        </p:txBody>
      </p:sp>
      <p:sp>
        <p:nvSpPr>
          <p:cNvPr id="11" name="10 Conector"/>
          <p:cNvSpPr/>
          <p:nvPr/>
        </p:nvSpPr>
        <p:spPr>
          <a:xfrm>
            <a:off x="1533262" y="2996952"/>
            <a:ext cx="230426"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3" name="22 CuadroTexto"/>
          <p:cNvSpPr txBox="1"/>
          <p:nvPr/>
        </p:nvSpPr>
        <p:spPr>
          <a:xfrm>
            <a:off x="1259632" y="2852936"/>
            <a:ext cx="1224136" cy="517065"/>
          </a:xfrm>
          <a:prstGeom prst="rect">
            <a:avLst/>
          </a:prstGeom>
          <a:noFill/>
        </p:spPr>
        <p:txBody>
          <a:bodyPr wrap="square" rtlCol="0">
            <a:spAutoFit/>
          </a:bodyPr>
          <a:lstStyle/>
          <a:p>
            <a:pPr marL="457200">
              <a:lnSpc>
                <a:spcPct val="115000"/>
              </a:lnSpc>
              <a:defRPr/>
            </a:pPr>
            <a:r>
              <a:rPr lang="es-ES_tradnl" sz="1200" dirty="0" smtClean="0">
                <a:latin typeface="Calibri"/>
                <a:ea typeface="Calibri"/>
                <a:cs typeface="Times New Roman"/>
              </a:rPr>
              <a:t>20% </a:t>
            </a:r>
            <a:r>
              <a:rPr lang="es-ES_tradnl" sz="1200" dirty="0" err="1" smtClean="0">
                <a:latin typeface="Calibri"/>
                <a:ea typeface="Calibri"/>
                <a:cs typeface="Times New Roman"/>
              </a:rPr>
              <a:t>richest</a:t>
            </a:r>
            <a:endParaRPr lang="es-ES_tradnl" sz="1200" dirty="0">
              <a:latin typeface="Calibri"/>
              <a:ea typeface="Calibri"/>
              <a:cs typeface="Times New Roman"/>
            </a:endParaRPr>
          </a:p>
        </p:txBody>
      </p:sp>
      <p:sp>
        <p:nvSpPr>
          <p:cNvPr id="6" name="5 CuadroTexto"/>
          <p:cNvSpPr txBox="1"/>
          <p:nvPr/>
        </p:nvSpPr>
        <p:spPr>
          <a:xfrm>
            <a:off x="7556266" y="3717032"/>
            <a:ext cx="400110" cy="2952328"/>
          </a:xfrm>
          <a:prstGeom prst="rect">
            <a:avLst/>
          </a:prstGeom>
          <a:noFill/>
        </p:spPr>
        <p:txBody>
          <a:bodyPr vert="vert" wrap="square" rtlCol="0">
            <a:spAutoFit/>
          </a:bodyPr>
          <a:lstStyle/>
          <a:p>
            <a:r>
              <a:rPr lang="es-ES_tradnl" sz="1400" dirty="0" err="1" smtClean="0"/>
              <a:t>Source</a:t>
            </a:r>
            <a:r>
              <a:rPr lang="es-ES_tradnl" sz="1400" dirty="0" smtClean="0"/>
              <a:t>: </a:t>
            </a:r>
            <a:r>
              <a:rPr lang="es-ES_tradnl" sz="1400" dirty="0" err="1" smtClean="0"/>
              <a:t>Asesoria</a:t>
            </a:r>
            <a:r>
              <a:rPr lang="es-ES_tradnl" sz="1400" dirty="0" smtClean="0"/>
              <a:t> </a:t>
            </a:r>
            <a:r>
              <a:rPr lang="es-ES_tradnl" sz="1400" dirty="0" err="1" smtClean="0"/>
              <a:t>Economica</a:t>
            </a:r>
            <a:r>
              <a:rPr lang="es-ES_tradnl" sz="1400" dirty="0" smtClean="0"/>
              <a:t> DGI, 2013</a:t>
            </a:r>
            <a:endParaRPr lang="es-ES_tradnl" sz="1400" dirty="0"/>
          </a:p>
        </p:txBody>
      </p:sp>
    </p:spTree>
    <p:extLst>
      <p:ext uri="{BB962C8B-B14F-4D97-AF65-F5344CB8AC3E}">
        <p14:creationId xmlns:p14="http://schemas.microsoft.com/office/powerpoint/2010/main" val="2390971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1 </a:t>
            </a:r>
            <a:r>
              <a:rPr lang="es-ES_tradnl" dirty="0" err="1" smtClean="0"/>
              <a:t>possitive</a:t>
            </a:r>
            <a:r>
              <a:rPr lang="es-ES_tradnl" dirty="0" smtClean="0"/>
              <a:t> </a:t>
            </a:r>
            <a:r>
              <a:rPr lang="es-ES_tradnl" dirty="0" err="1" smtClean="0"/>
              <a:t>example</a:t>
            </a:r>
            <a:r>
              <a:rPr lang="es-ES_tradnl" dirty="0" smtClean="0"/>
              <a:t> : </a:t>
            </a:r>
            <a:r>
              <a:rPr lang="es-ES_tradnl" dirty="0" err="1" smtClean="0"/>
              <a:t>Progressive</a:t>
            </a:r>
            <a:r>
              <a:rPr lang="es-ES_tradnl" dirty="0" smtClean="0"/>
              <a:t> personal </a:t>
            </a:r>
            <a:r>
              <a:rPr lang="es-ES_tradnl" dirty="0" err="1" smtClean="0"/>
              <a:t>income</a:t>
            </a:r>
            <a:r>
              <a:rPr lang="es-ES_tradnl" dirty="0" smtClean="0"/>
              <a:t> </a:t>
            </a:r>
            <a:r>
              <a:rPr lang="es-ES_tradnl" dirty="0" err="1" smtClean="0"/>
              <a:t>taxation</a:t>
            </a:r>
            <a:endParaRPr lang="es-ES_tradnl" dirty="0"/>
          </a:p>
        </p:txBody>
      </p:sp>
      <p:sp>
        <p:nvSpPr>
          <p:cNvPr id="3" name="2 Marcador de contenido"/>
          <p:cNvSpPr>
            <a:spLocks noGrp="1"/>
          </p:cNvSpPr>
          <p:nvPr>
            <p:ph sz="quarter" idx="1"/>
          </p:nvPr>
        </p:nvSpPr>
        <p:spPr>
          <a:xfrm>
            <a:off x="704800" y="1600200"/>
            <a:ext cx="7467600" cy="4873752"/>
          </a:xfrm>
        </p:spPr>
        <p:txBody>
          <a:bodyPr>
            <a:normAutofit fontScale="85000" lnSpcReduction="20000"/>
          </a:bodyPr>
          <a:lstStyle/>
          <a:p>
            <a:pPr marL="365760" lvl="1" indent="0">
              <a:buNone/>
            </a:pPr>
            <a:r>
              <a:rPr lang="en-US" sz="2600" i="1" dirty="0" smtClean="0"/>
              <a:t>While </a:t>
            </a:r>
            <a:r>
              <a:rPr lang="en-US" sz="2600" i="1" dirty="0" smtClean="0"/>
              <a:t>income derived </a:t>
            </a:r>
            <a:r>
              <a:rPr lang="en-US" sz="2600" i="1" dirty="0"/>
              <a:t>from capital sources is taxed at a proportional rates (from 3% to 12</a:t>
            </a:r>
            <a:r>
              <a:rPr lang="en-US" sz="2600" i="1" dirty="0" smtClean="0"/>
              <a:t>%), income derived </a:t>
            </a:r>
            <a:r>
              <a:rPr lang="en-US" sz="2600" i="1" dirty="0"/>
              <a:t>from wages and pensions are taxed at progressive </a:t>
            </a:r>
            <a:r>
              <a:rPr lang="en-US" sz="2600" i="1" dirty="0" smtClean="0"/>
              <a:t>rates. </a:t>
            </a:r>
            <a:endParaRPr lang="en-US" sz="2600" i="1" dirty="0" smtClean="0"/>
          </a:p>
          <a:p>
            <a:pPr marL="365760" lvl="1" indent="0">
              <a:buNone/>
            </a:pPr>
            <a:endParaRPr lang="es-ES_tradnl" sz="2600" i="1" dirty="0" smtClean="0"/>
          </a:p>
          <a:p>
            <a:r>
              <a:rPr lang="en-US" sz="2600" dirty="0" smtClean="0"/>
              <a:t>Increase of the mi</a:t>
            </a:r>
            <a:r>
              <a:rPr lang="es-ES_tradnl" sz="2600" dirty="0" err="1" smtClean="0"/>
              <a:t>nimun</a:t>
            </a:r>
            <a:r>
              <a:rPr lang="es-ES_tradnl" sz="2600" dirty="0" smtClean="0"/>
              <a:t> </a:t>
            </a:r>
            <a:r>
              <a:rPr lang="es-ES_tradnl" sz="2600" dirty="0" err="1"/>
              <a:t>taxable</a:t>
            </a:r>
            <a:r>
              <a:rPr lang="es-ES_tradnl" sz="2600" dirty="0"/>
              <a:t> </a:t>
            </a:r>
            <a:r>
              <a:rPr lang="es-ES_tradnl" sz="2600" dirty="0" err="1" smtClean="0"/>
              <a:t>income</a:t>
            </a:r>
            <a:r>
              <a:rPr lang="es-ES_tradnl" sz="2600" dirty="0" smtClean="0"/>
              <a:t> </a:t>
            </a:r>
            <a:r>
              <a:rPr lang="es-ES_tradnl" sz="2600" dirty="0" err="1" smtClean="0"/>
              <a:t>derived</a:t>
            </a:r>
            <a:r>
              <a:rPr lang="es-ES_tradnl" sz="2600" dirty="0" smtClean="0"/>
              <a:t> </a:t>
            </a:r>
            <a:r>
              <a:rPr lang="es-ES_tradnl" sz="2600" dirty="0" err="1" smtClean="0"/>
              <a:t>from</a:t>
            </a:r>
            <a:r>
              <a:rPr lang="es-ES_tradnl" sz="2600" dirty="0" smtClean="0"/>
              <a:t> </a:t>
            </a:r>
            <a:r>
              <a:rPr lang="es-ES_tradnl" sz="2600" dirty="0" err="1" smtClean="0"/>
              <a:t>wages</a:t>
            </a:r>
            <a:r>
              <a:rPr lang="es-ES_tradnl" sz="2600" dirty="0" smtClean="0"/>
              <a:t> </a:t>
            </a:r>
            <a:r>
              <a:rPr lang="en-US" dirty="0" smtClean="0"/>
              <a:t>(</a:t>
            </a:r>
            <a:r>
              <a:rPr lang="en-US" dirty="0"/>
              <a:t>7 BPC - USD 812 per month)  and pensions (8 BPC – USD 928 per month)</a:t>
            </a:r>
            <a:endParaRPr lang="es-ES_tradnl" sz="2600" dirty="0" smtClean="0"/>
          </a:p>
          <a:p>
            <a:r>
              <a:rPr lang="en-US" sz="2600" dirty="0" smtClean="0"/>
              <a:t>An </a:t>
            </a:r>
            <a:r>
              <a:rPr lang="en-US" sz="2600" dirty="0"/>
              <a:t>additional </a:t>
            </a:r>
            <a:r>
              <a:rPr lang="en-US" sz="2600" dirty="0" smtClean="0"/>
              <a:t>maximum tax </a:t>
            </a:r>
            <a:r>
              <a:rPr lang="en-US" sz="2600" dirty="0"/>
              <a:t>rate of 30</a:t>
            </a:r>
            <a:r>
              <a:rPr lang="en-US" sz="2600" dirty="0" smtClean="0"/>
              <a:t>% for income derived from wages </a:t>
            </a:r>
            <a:r>
              <a:rPr lang="en-US" sz="2100" dirty="0" smtClean="0"/>
              <a:t>(115 BPC – USD 13.340 per month).</a:t>
            </a:r>
          </a:p>
          <a:p>
            <a:r>
              <a:rPr lang="en-US" sz="2600" dirty="0" smtClean="0"/>
              <a:t>Joint </a:t>
            </a:r>
            <a:r>
              <a:rPr lang="en-US" sz="2600" dirty="0"/>
              <a:t>assessment for </a:t>
            </a:r>
            <a:r>
              <a:rPr lang="en-US" sz="2600" dirty="0" smtClean="0"/>
              <a:t>married couples </a:t>
            </a:r>
            <a:r>
              <a:rPr lang="en-US" sz="2600" dirty="0"/>
              <a:t>is </a:t>
            </a:r>
            <a:r>
              <a:rPr lang="en-US" sz="2600" dirty="0" smtClean="0"/>
              <a:t>permitted (</a:t>
            </a:r>
            <a:r>
              <a:rPr lang="en-US" sz="2600" dirty="0"/>
              <a:t>including same sex couples</a:t>
            </a:r>
            <a:r>
              <a:rPr lang="en-US" sz="2600" dirty="0" smtClean="0"/>
              <a:t>). A different scale rate applies to individuals opting for this regime. </a:t>
            </a:r>
          </a:p>
          <a:p>
            <a:r>
              <a:rPr lang="en-US" sz="2600" dirty="0" smtClean="0"/>
              <a:t>Deductions </a:t>
            </a:r>
            <a:r>
              <a:rPr lang="en-US" sz="2600" dirty="0"/>
              <a:t>are allowed </a:t>
            </a:r>
          </a:p>
          <a:p>
            <a:pPr lvl="1"/>
            <a:r>
              <a:rPr lang="en-US" sz="2600" dirty="0"/>
              <a:t>P</a:t>
            </a:r>
            <a:r>
              <a:rPr lang="en-US" sz="2600" dirty="0" smtClean="0"/>
              <a:t>er </a:t>
            </a:r>
            <a:r>
              <a:rPr lang="en-US" sz="2600" dirty="0"/>
              <a:t>child </a:t>
            </a:r>
            <a:r>
              <a:rPr lang="en-US" sz="2600" dirty="0" smtClean="0"/>
              <a:t>under </a:t>
            </a:r>
            <a:r>
              <a:rPr lang="en-US" sz="2600" dirty="0" smtClean="0"/>
              <a:t>18 and </a:t>
            </a:r>
            <a:r>
              <a:rPr lang="en-US" sz="2600" dirty="0"/>
              <a:t>per </a:t>
            </a:r>
            <a:r>
              <a:rPr lang="en-US" sz="2600" dirty="0" smtClean="0"/>
              <a:t>person with disability.</a:t>
            </a:r>
            <a:endParaRPr lang="en-US" sz="2600" dirty="0"/>
          </a:p>
          <a:p>
            <a:pPr lvl="1"/>
            <a:r>
              <a:rPr lang="es-ES_tradnl" sz="2600" dirty="0" smtClean="0"/>
              <a:t>Per </a:t>
            </a:r>
            <a:r>
              <a:rPr lang="es-ES_tradnl" sz="2600" dirty="0" err="1" smtClean="0"/>
              <a:t>payments</a:t>
            </a:r>
            <a:r>
              <a:rPr lang="es-ES_tradnl" sz="2600" dirty="0" smtClean="0"/>
              <a:t> </a:t>
            </a:r>
            <a:r>
              <a:rPr lang="es-ES_tradnl" sz="2600" dirty="0" err="1" smtClean="0"/>
              <a:t>on</a:t>
            </a:r>
            <a:r>
              <a:rPr lang="es-ES_tradnl" sz="2600" dirty="0" smtClean="0"/>
              <a:t> </a:t>
            </a:r>
            <a:r>
              <a:rPr lang="es-ES_tradnl" sz="2600" dirty="0" err="1" smtClean="0"/>
              <a:t>annual</a:t>
            </a:r>
            <a:r>
              <a:rPr lang="es-ES_tradnl" sz="2600" dirty="0" smtClean="0"/>
              <a:t> </a:t>
            </a:r>
            <a:r>
              <a:rPr lang="es-ES_tradnl" sz="2600" dirty="0" err="1" smtClean="0"/>
              <a:t>rent</a:t>
            </a:r>
            <a:r>
              <a:rPr lang="es-ES_tradnl" sz="2600" dirty="0" smtClean="0"/>
              <a:t> </a:t>
            </a:r>
            <a:r>
              <a:rPr lang="es-ES_tradnl" sz="2600" dirty="0" err="1" smtClean="0"/>
              <a:t>on</a:t>
            </a:r>
            <a:r>
              <a:rPr lang="es-ES_tradnl" sz="2600" dirty="0" smtClean="0"/>
              <a:t> </a:t>
            </a:r>
            <a:r>
              <a:rPr lang="es-ES_tradnl" sz="2600" dirty="0" err="1" smtClean="0"/>
              <a:t>permanent</a:t>
            </a:r>
            <a:r>
              <a:rPr lang="es-ES_tradnl" sz="2600" dirty="0" smtClean="0"/>
              <a:t> </a:t>
            </a:r>
            <a:r>
              <a:rPr lang="es-ES_tradnl" sz="2600" dirty="0" err="1" smtClean="0"/>
              <a:t>housing</a:t>
            </a:r>
            <a:r>
              <a:rPr lang="es-ES_tradnl" sz="2600" dirty="0"/>
              <a:t>.</a:t>
            </a:r>
          </a:p>
          <a:p>
            <a:pPr marL="274320" lvl="1">
              <a:spcBef>
                <a:spcPts val="600"/>
              </a:spcBef>
              <a:buSzPct val="70000"/>
              <a:buFont typeface="Wingdings"/>
              <a:buChar char=""/>
            </a:pPr>
            <a:endParaRPr lang="en-US" sz="2400" dirty="0"/>
          </a:p>
          <a:p>
            <a:pPr marL="274320" lvl="1">
              <a:spcBef>
                <a:spcPts val="600"/>
              </a:spcBef>
              <a:buSzPct val="70000"/>
              <a:buFont typeface="Wingdings"/>
              <a:buChar char=""/>
            </a:pPr>
            <a:endParaRPr lang="es-ES_tradnl" sz="2400" dirty="0"/>
          </a:p>
          <a:p>
            <a:pPr lvl="1"/>
            <a:endParaRPr lang="en-US" dirty="0"/>
          </a:p>
          <a:p>
            <a:pPr lvl="1"/>
            <a:endParaRPr lang="es-ES_tradnl" dirty="0"/>
          </a:p>
        </p:txBody>
      </p:sp>
      <p:sp>
        <p:nvSpPr>
          <p:cNvPr id="5" name="4 Elipse"/>
          <p:cNvSpPr/>
          <p:nvPr/>
        </p:nvSpPr>
        <p:spPr>
          <a:xfrm>
            <a:off x="7331330" y="69441"/>
            <a:ext cx="1800200" cy="1769292"/>
          </a:xfrm>
          <a:prstGeom prst="ellipse">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solidFill>
                  <a:schemeClr val="bg1"/>
                </a:solidFill>
              </a:rPr>
              <a:t>Posstive</a:t>
            </a:r>
            <a:r>
              <a:rPr lang="es-ES_tradnl" dirty="0" smtClean="0">
                <a:solidFill>
                  <a:schemeClr val="bg1"/>
                </a:solidFill>
              </a:rPr>
              <a:t> </a:t>
            </a:r>
            <a:r>
              <a:rPr lang="es-ES_tradnl" dirty="0" err="1" smtClean="0">
                <a:solidFill>
                  <a:schemeClr val="bg1"/>
                </a:solidFill>
              </a:rPr>
              <a:t>impact</a:t>
            </a:r>
            <a:r>
              <a:rPr lang="es-ES_tradnl" dirty="0" smtClean="0">
                <a:solidFill>
                  <a:schemeClr val="bg1"/>
                </a:solidFill>
              </a:rPr>
              <a:t> </a:t>
            </a:r>
            <a:r>
              <a:rPr lang="es-ES_tradnl" dirty="0" err="1" smtClean="0">
                <a:solidFill>
                  <a:schemeClr val="bg1"/>
                </a:solidFill>
              </a:rPr>
              <a:t>on</a:t>
            </a:r>
            <a:r>
              <a:rPr lang="es-ES_tradnl" dirty="0" smtClean="0">
                <a:solidFill>
                  <a:schemeClr val="bg1"/>
                </a:solidFill>
              </a:rPr>
              <a:t> </a:t>
            </a:r>
            <a:r>
              <a:rPr lang="es-ES_tradnl" dirty="0" err="1" smtClean="0">
                <a:solidFill>
                  <a:schemeClr val="bg1"/>
                </a:solidFill>
              </a:rPr>
              <a:t>poor</a:t>
            </a:r>
            <a:r>
              <a:rPr lang="es-ES_tradnl" dirty="0" smtClean="0">
                <a:solidFill>
                  <a:schemeClr val="bg1"/>
                </a:solidFill>
              </a:rPr>
              <a:t>, </a:t>
            </a:r>
            <a:r>
              <a:rPr lang="es-ES_tradnl" dirty="0" err="1" smtClean="0">
                <a:solidFill>
                  <a:schemeClr val="bg1"/>
                </a:solidFill>
              </a:rPr>
              <a:t>woman</a:t>
            </a:r>
            <a:r>
              <a:rPr lang="es-ES_tradnl" dirty="0" smtClean="0">
                <a:solidFill>
                  <a:schemeClr val="bg1"/>
                </a:solidFill>
              </a:rPr>
              <a:t> and LGBT</a:t>
            </a:r>
            <a:endParaRPr lang="es-ES_tradnl" dirty="0"/>
          </a:p>
        </p:txBody>
      </p:sp>
      <p:sp>
        <p:nvSpPr>
          <p:cNvPr id="6" name="5 Rectángulo redondeado"/>
          <p:cNvSpPr/>
          <p:nvPr/>
        </p:nvSpPr>
        <p:spPr>
          <a:xfrm>
            <a:off x="233518" y="2924944"/>
            <a:ext cx="378042" cy="3087360"/>
          </a:xfrm>
          <a:prstGeom prst="round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_tradnl" b="1" dirty="0" err="1" smtClean="0">
                <a:solidFill>
                  <a:schemeClr val="tx1"/>
                </a:solidFill>
              </a:rPr>
              <a:t>Since</a:t>
            </a:r>
            <a:r>
              <a:rPr lang="es-ES_tradnl" b="1" dirty="0" smtClean="0">
                <a:solidFill>
                  <a:schemeClr val="tx1"/>
                </a:solidFill>
              </a:rPr>
              <a:t> 2012</a:t>
            </a:r>
            <a:endParaRPr lang="es-ES_tradnl" b="1" dirty="0">
              <a:solidFill>
                <a:schemeClr val="tx1"/>
              </a:solidFill>
            </a:endParaRPr>
          </a:p>
        </p:txBody>
      </p:sp>
    </p:spTree>
    <p:extLst>
      <p:ext uri="{BB962C8B-B14F-4D97-AF65-F5344CB8AC3E}">
        <p14:creationId xmlns:p14="http://schemas.microsoft.com/office/powerpoint/2010/main" val="1006819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2 </a:t>
            </a:r>
            <a:r>
              <a:rPr lang="es-ES_tradnl" dirty="0" err="1" smtClean="0"/>
              <a:t>Possitive</a:t>
            </a:r>
            <a:r>
              <a:rPr lang="es-ES_tradnl" dirty="0" smtClean="0"/>
              <a:t> </a:t>
            </a:r>
            <a:r>
              <a:rPr lang="es-ES_tradnl" dirty="0" err="1" smtClean="0"/>
              <a:t>Example</a:t>
            </a:r>
            <a:r>
              <a:rPr lang="es-ES_tradnl" dirty="0" smtClean="0"/>
              <a:t>: </a:t>
            </a:r>
            <a:r>
              <a:rPr lang="es-ES_tradnl" dirty="0" err="1" smtClean="0"/>
              <a:t>Preventing</a:t>
            </a:r>
            <a:r>
              <a:rPr lang="es-ES_tradnl" dirty="0" smtClean="0"/>
              <a:t> </a:t>
            </a:r>
            <a:r>
              <a:rPr lang="es-ES_tradnl" dirty="0" err="1" smtClean="0"/>
              <a:t>regressive</a:t>
            </a:r>
            <a:r>
              <a:rPr lang="es-ES_tradnl" dirty="0" smtClean="0"/>
              <a:t> </a:t>
            </a:r>
            <a:r>
              <a:rPr lang="es-ES_tradnl" dirty="0" err="1" smtClean="0"/>
              <a:t>effect</a:t>
            </a:r>
            <a:r>
              <a:rPr lang="es-ES_tradnl" dirty="0" smtClean="0"/>
              <a:t> of </a:t>
            </a:r>
            <a:r>
              <a:rPr lang="es-ES_tradnl" dirty="0" err="1" smtClean="0"/>
              <a:t>Indirect</a:t>
            </a:r>
            <a:r>
              <a:rPr lang="es-ES_tradnl" dirty="0" smtClean="0"/>
              <a:t> </a:t>
            </a:r>
            <a:r>
              <a:rPr lang="es-ES_tradnl" dirty="0" err="1" smtClean="0"/>
              <a:t>Taxes</a:t>
            </a:r>
            <a:endParaRPr lang="es-ES_tradnl" dirty="0"/>
          </a:p>
        </p:txBody>
      </p:sp>
      <p:sp>
        <p:nvSpPr>
          <p:cNvPr id="3" name="2 Marcador de contenido"/>
          <p:cNvSpPr>
            <a:spLocks noGrp="1"/>
          </p:cNvSpPr>
          <p:nvPr>
            <p:ph sz="quarter" idx="1"/>
          </p:nvPr>
        </p:nvSpPr>
        <p:spPr>
          <a:xfrm>
            <a:off x="632792" y="1867616"/>
            <a:ext cx="7467600" cy="4873752"/>
          </a:xfrm>
        </p:spPr>
        <p:txBody>
          <a:bodyPr>
            <a:normAutofit/>
          </a:bodyPr>
          <a:lstStyle/>
          <a:p>
            <a:r>
              <a:rPr lang="en-US" dirty="0" smtClean="0"/>
              <a:t>VAT’s standard was reduced from 23 to 22%. </a:t>
            </a:r>
          </a:p>
          <a:p>
            <a:r>
              <a:rPr lang="en-US" dirty="0" smtClean="0"/>
              <a:t>VAT’s minimum rate  was reduced from 14 to 10%:  For several </a:t>
            </a:r>
            <a:r>
              <a:rPr lang="en-US" dirty="0"/>
              <a:t>types of food, such as meat and bread, </a:t>
            </a:r>
            <a:r>
              <a:rPr lang="en-US" dirty="0" smtClean="0"/>
              <a:t>health </a:t>
            </a:r>
            <a:r>
              <a:rPr lang="en-US" dirty="0"/>
              <a:t>care </a:t>
            </a:r>
            <a:r>
              <a:rPr lang="en-US" dirty="0" smtClean="0"/>
              <a:t>items </a:t>
            </a:r>
            <a:r>
              <a:rPr lang="en-US" dirty="0"/>
              <a:t>and </a:t>
            </a:r>
            <a:r>
              <a:rPr lang="en-US" dirty="0" smtClean="0"/>
              <a:t>passengers land transport</a:t>
            </a:r>
            <a:r>
              <a:rPr lang="en-US" dirty="0"/>
              <a:t>. </a:t>
            </a:r>
          </a:p>
          <a:p>
            <a:r>
              <a:rPr lang="en-US" dirty="0" smtClean="0"/>
              <a:t>VAT’s exemption: Goods </a:t>
            </a:r>
            <a:r>
              <a:rPr lang="en-US" dirty="0"/>
              <a:t>and services considered basic necessities </a:t>
            </a:r>
            <a:r>
              <a:rPr lang="en-US" dirty="0" smtClean="0"/>
              <a:t>(</a:t>
            </a:r>
            <a:r>
              <a:rPr lang="en-US" dirty="0"/>
              <a:t>for example, education and </a:t>
            </a:r>
            <a:r>
              <a:rPr lang="en-US" dirty="0" smtClean="0"/>
              <a:t>milk). </a:t>
            </a:r>
          </a:p>
          <a:p>
            <a:r>
              <a:rPr lang="es-ES_tradnl" dirty="0" smtClean="0"/>
              <a:t>VAT </a:t>
            </a:r>
            <a:r>
              <a:rPr lang="es-ES_tradnl" dirty="0" err="1"/>
              <a:t>exemption</a:t>
            </a:r>
            <a:r>
              <a:rPr lang="es-ES_tradnl" dirty="0"/>
              <a:t> of </a:t>
            </a:r>
            <a:r>
              <a:rPr lang="en-US" dirty="0" smtClean="0"/>
              <a:t>goods </a:t>
            </a:r>
            <a:r>
              <a:rPr lang="en-US" dirty="0"/>
              <a:t>and services acquired through the use of debit cards funded by the state, for example, the </a:t>
            </a:r>
            <a:r>
              <a:rPr lang="en-US" dirty="0" smtClean="0"/>
              <a:t>food card (including trans people) and the </a:t>
            </a:r>
            <a:r>
              <a:rPr lang="en-US" dirty="0"/>
              <a:t>family </a:t>
            </a:r>
            <a:r>
              <a:rPr lang="en-US" dirty="0" smtClean="0"/>
              <a:t>allowances card.</a:t>
            </a:r>
            <a:endParaRPr lang="es-ES_tradnl" dirty="0"/>
          </a:p>
          <a:p>
            <a:endParaRPr lang="es-ES_tradnl" dirty="0"/>
          </a:p>
          <a:p>
            <a:endParaRPr lang="es-ES_tradnl" dirty="0"/>
          </a:p>
          <a:p>
            <a:endParaRPr lang="es-ES_tradnl" dirty="0"/>
          </a:p>
        </p:txBody>
      </p:sp>
      <p:sp>
        <p:nvSpPr>
          <p:cNvPr id="4" name="3 Rectángulo redondeado"/>
          <p:cNvSpPr/>
          <p:nvPr/>
        </p:nvSpPr>
        <p:spPr>
          <a:xfrm>
            <a:off x="179512" y="4077072"/>
            <a:ext cx="468052" cy="2079248"/>
          </a:xfrm>
          <a:prstGeom prst="round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_tradnl" b="1" dirty="0" err="1" smtClean="0">
                <a:solidFill>
                  <a:schemeClr val="tx1"/>
                </a:solidFill>
              </a:rPr>
              <a:t>Since</a:t>
            </a:r>
            <a:r>
              <a:rPr lang="es-ES_tradnl" b="1" dirty="0" smtClean="0">
                <a:solidFill>
                  <a:schemeClr val="tx1"/>
                </a:solidFill>
              </a:rPr>
              <a:t> 2012</a:t>
            </a:r>
            <a:endParaRPr lang="es-ES_tradnl" b="1" dirty="0">
              <a:solidFill>
                <a:schemeClr val="tx1"/>
              </a:solidFill>
            </a:endParaRPr>
          </a:p>
        </p:txBody>
      </p:sp>
      <p:sp>
        <p:nvSpPr>
          <p:cNvPr id="6" name="5 Elipse"/>
          <p:cNvSpPr/>
          <p:nvPr/>
        </p:nvSpPr>
        <p:spPr>
          <a:xfrm>
            <a:off x="7331330" y="69441"/>
            <a:ext cx="1800200" cy="1769292"/>
          </a:xfrm>
          <a:prstGeom prst="ellipse">
            <a:avLst/>
          </a:prstGeom>
          <a:solidFill>
            <a:schemeClr val="accent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solidFill>
                  <a:schemeClr val="bg1"/>
                </a:solidFill>
              </a:rPr>
              <a:t>Posstive</a:t>
            </a:r>
            <a:r>
              <a:rPr lang="es-ES_tradnl" dirty="0" smtClean="0">
                <a:solidFill>
                  <a:schemeClr val="bg1"/>
                </a:solidFill>
              </a:rPr>
              <a:t> </a:t>
            </a:r>
            <a:r>
              <a:rPr lang="es-ES_tradnl" dirty="0" err="1" smtClean="0">
                <a:solidFill>
                  <a:schemeClr val="bg1"/>
                </a:solidFill>
              </a:rPr>
              <a:t>impact</a:t>
            </a:r>
            <a:r>
              <a:rPr lang="es-ES_tradnl" dirty="0" smtClean="0">
                <a:solidFill>
                  <a:schemeClr val="bg1"/>
                </a:solidFill>
              </a:rPr>
              <a:t> </a:t>
            </a:r>
            <a:r>
              <a:rPr lang="es-ES_tradnl" dirty="0" err="1" smtClean="0">
                <a:solidFill>
                  <a:schemeClr val="bg1"/>
                </a:solidFill>
              </a:rPr>
              <a:t>on</a:t>
            </a:r>
            <a:r>
              <a:rPr lang="es-ES_tradnl" dirty="0" smtClean="0">
                <a:solidFill>
                  <a:schemeClr val="bg1"/>
                </a:solidFill>
              </a:rPr>
              <a:t> </a:t>
            </a:r>
            <a:r>
              <a:rPr lang="es-ES_tradnl" dirty="0" err="1" smtClean="0">
                <a:solidFill>
                  <a:schemeClr val="bg1"/>
                </a:solidFill>
              </a:rPr>
              <a:t>poor</a:t>
            </a:r>
            <a:r>
              <a:rPr lang="es-ES_tradnl" dirty="0" smtClean="0">
                <a:solidFill>
                  <a:schemeClr val="bg1"/>
                </a:solidFill>
              </a:rPr>
              <a:t>, </a:t>
            </a:r>
            <a:r>
              <a:rPr lang="es-ES_tradnl" dirty="0" err="1" smtClean="0">
                <a:solidFill>
                  <a:schemeClr val="bg1"/>
                </a:solidFill>
              </a:rPr>
              <a:t>woman</a:t>
            </a:r>
            <a:r>
              <a:rPr lang="es-ES_tradnl" dirty="0" smtClean="0">
                <a:solidFill>
                  <a:schemeClr val="bg1"/>
                </a:solidFill>
              </a:rPr>
              <a:t> and LGBT</a:t>
            </a:r>
            <a:endParaRPr lang="es-ES_tradnl" dirty="0"/>
          </a:p>
        </p:txBody>
      </p:sp>
    </p:spTree>
    <p:extLst>
      <p:ext uri="{BB962C8B-B14F-4D97-AF65-F5344CB8AC3E}">
        <p14:creationId xmlns:p14="http://schemas.microsoft.com/office/powerpoint/2010/main" val="36452693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75240" cy="1143000"/>
          </a:xfrm>
        </p:spPr>
        <p:txBody>
          <a:bodyPr>
            <a:normAutofit fontScale="90000"/>
          </a:bodyPr>
          <a:lstStyle/>
          <a:p>
            <a:r>
              <a:rPr lang="en-US" i="1" dirty="0" smtClean="0"/>
              <a:t>“Collecting </a:t>
            </a:r>
            <a:r>
              <a:rPr lang="en-US" i="1" dirty="0"/>
              <a:t>is not enough, what matters is how and from </a:t>
            </a:r>
            <a:r>
              <a:rPr lang="en-US" i="1" dirty="0" smtClean="0"/>
              <a:t>whom” </a:t>
            </a:r>
            <a:r>
              <a:rPr lang="en-US" sz="2700" i="1" dirty="0" smtClean="0"/>
              <a:t>(Ferreri, Head of Uruguayan Tax Collection Agency)</a:t>
            </a:r>
            <a:endParaRPr lang="es-ES_tradnl" sz="2700" dirty="0"/>
          </a:p>
        </p:txBody>
      </p:sp>
      <p:sp>
        <p:nvSpPr>
          <p:cNvPr id="3" name="2 Marcador de contenido"/>
          <p:cNvSpPr>
            <a:spLocks noGrp="1"/>
          </p:cNvSpPr>
          <p:nvPr>
            <p:ph sz="quarter" idx="1"/>
          </p:nvPr>
        </p:nvSpPr>
        <p:spPr/>
        <p:txBody>
          <a:bodyPr>
            <a:normAutofit lnSpcReduction="10000"/>
          </a:bodyPr>
          <a:lstStyle/>
          <a:p>
            <a:r>
              <a:rPr lang="es-ES_tradnl" dirty="0" err="1" smtClean="0"/>
              <a:t>Taxes</a:t>
            </a:r>
            <a:r>
              <a:rPr lang="es-ES_tradnl" dirty="0" smtClean="0"/>
              <a:t> </a:t>
            </a:r>
            <a:r>
              <a:rPr lang="es-ES_tradnl" dirty="0" err="1" smtClean="0"/>
              <a:t>levied</a:t>
            </a:r>
            <a:r>
              <a:rPr lang="es-ES_tradnl" dirty="0" smtClean="0"/>
              <a:t> </a:t>
            </a:r>
            <a:r>
              <a:rPr lang="es-ES_tradnl" dirty="0" err="1" smtClean="0"/>
              <a:t>by</a:t>
            </a:r>
            <a:r>
              <a:rPr lang="es-ES_tradnl" dirty="0" smtClean="0"/>
              <a:t> </a:t>
            </a:r>
            <a:r>
              <a:rPr lang="es-ES_tradnl" dirty="0" err="1" smtClean="0"/>
              <a:t>the</a:t>
            </a:r>
            <a:r>
              <a:rPr lang="es-ES_tradnl" dirty="0" smtClean="0"/>
              <a:t> </a:t>
            </a:r>
            <a:r>
              <a:rPr lang="es-ES_tradnl" dirty="0" err="1" smtClean="0"/>
              <a:t>goverment</a:t>
            </a:r>
            <a:r>
              <a:rPr lang="es-ES_tradnl" dirty="0" smtClean="0"/>
              <a:t> </a:t>
            </a:r>
            <a:r>
              <a:rPr lang="es-ES_tradnl" dirty="0" err="1" smtClean="0"/>
              <a:t>is</a:t>
            </a:r>
            <a:r>
              <a:rPr lang="es-ES_tradnl" dirty="0" smtClean="0"/>
              <a:t> 22% of </a:t>
            </a:r>
            <a:r>
              <a:rPr lang="es-ES_tradnl" dirty="0" err="1" smtClean="0"/>
              <a:t>the</a:t>
            </a:r>
            <a:r>
              <a:rPr lang="es-ES_tradnl" dirty="0" smtClean="0"/>
              <a:t> GDP </a:t>
            </a:r>
            <a:r>
              <a:rPr lang="es-ES_tradnl" dirty="0" err="1" smtClean="0"/>
              <a:t>for</a:t>
            </a:r>
            <a:r>
              <a:rPr lang="es-ES_tradnl" dirty="0" smtClean="0"/>
              <a:t> 2011. </a:t>
            </a:r>
            <a:r>
              <a:rPr lang="es-ES_tradnl" dirty="0" err="1" smtClean="0"/>
              <a:t>There</a:t>
            </a:r>
            <a:r>
              <a:rPr lang="es-ES_tradnl" dirty="0" smtClean="0"/>
              <a:t> </a:t>
            </a:r>
            <a:r>
              <a:rPr lang="es-ES_tradnl" dirty="0" err="1" smtClean="0"/>
              <a:t>is</a:t>
            </a:r>
            <a:r>
              <a:rPr lang="es-ES_tradnl" dirty="0" smtClean="0"/>
              <a:t> a </a:t>
            </a:r>
            <a:r>
              <a:rPr lang="es-ES_tradnl" dirty="0" err="1" smtClean="0"/>
              <a:t>possibility</a:t>
            </a:r>
            <a:r>
              <a:rPr lang="es-ES_tradnl" dirty="0" smtClean="0"/>
              <a:t> </a:t>
            </a:r>
            <a:r>
              <a:rPr lang="es-ES_tradnl" dirty="0" err="1"/>
              <a:t>to</a:t>
            </a:r>
            <a:r>
              <a:rPr lang="es-ES_tradnl" dirty="0"/>
              <a:t> </a:t>
            </a:r>
            <a:r>
              <a:rPr lang="es-ES_tradnl" dirty="0" err="1"/>
              <a:t>increase</a:t>
            </a:r>
            <a:r>
              <a:rPr lang="es-ES_tradnl" dirty="0"/>
              <a:t> </a:t>
            </a:r>
            <a:r>
              <a:rPr lang="es-ES_tradnl" dirty="0" err="1"/>
              <a:t>the</a:t>
            </a:r>
            <a:r>
              <a:rPr lang="es-ES_tradnl" dirty="0"/>
              <a:t> </a:t>
            </a:r>
            <a:r>
              <a:rPr lang="es-ES_tradnl" dirty="0" err="1"/>
              <a:t>tax</a:t>
            </a:r>
            <a:r>
              <a:rPr lang="es-ES_tradnl" dirty="0"/>
              <a:t> </a:t>
            </a:r>
            <a:r>
              <a:rPr lang="es-ES_tradnl" dirty="0" smtClean="0"/>
              <a:t>base </a:t>
            </a:r>
            <a:r>
              <a:rPr lang="es-ES_tradnl" dirty="0" err="1" smtClean="0"/>
              <a:t>through</a:t>
            </a:r>
            <a:r>
              <a:rPr lang="es-ES_tradnl" dirty="0" smtClean="0"/>
              <a:t> </a:t>
            </a:r>
            <a:r>
              <a:rPr lang="es-ES_tradnl" dirty="0" err="1" smtClean="0"/>
              <a:t>potential</a:t>
            </a:r>
            <a:r>
              <a:rPr lang="es-ES_tradnl" dirty="0" smtClean="0"/>
              <a:t> </a:t>
            </a:r>
            <a:r>
              <a:rPr lang="es-ES_tradnl" dirty="0" err="1" smtClean="0"/>
              <a:t>revenue</a:t>
            </a:r>
            <a:r>
              <a:rPr lang="es-ES_tradnl" dirty="0" smtClean="0"/>
              <a:t> </a:t>
            </a:r>
            <a:r>
              <a:rPr lang="es-ES_tradnl" dirty="0" err="1" smtClean="0"/>
              <a:t>coming</a:t>
            </a:r>
            <a:r>
              <a:rPr lang="es-ES_tradnl" dirty="0" smtClean="0"/>
              <a:t> </a:t>
            </a:r>
            <a:r>
              <a:rPr lang="es-ES_tradnl" dirty="0" err="1" smtClean="0"/>
              <a:t>from</a:t>
            </a:r>
            <a:r>
              <a:rPr lang="es-ES_tradnl" dirty="0" smtClean="0"/>
              <a:t>:</a:t>
            </a:r>
            <a:endParaRPr lang="es-ES_tradnl" dirty="0"/>
          </a:p>
          <a:p>
            <a:pPr lvl="1"/>
            <a:r>
              <a:rPr lang="es-ES_tradnl" dirty="0" err="1" smtClean="0"/>
              <a:t>Controlling</a:t>
            </a:r>
            <a:r>
              <a:rPr lang="es-ES_tradnl" dirty="0" smtClean="0"/>
              <a:t> </a:t>
            </a:r>
            <a:r>
              <a:rPr lang="es-ES_tradnl" dirty="0" err="1" smtClean="0"/>
              <a:t>tax</a:t>
            </a:r>
            <a:r>
              <a:rPr lang="es-ES_tradnl" dirty="0" smtClean="0"/>
              <a:t> </a:t>
            </a:r>
            <a:r>
              <a:rPr lang="es-ES_tradnl" dirty="0" err="1"/>
              <a:t>evation</a:t>
            </a:r>
            <a:endParaRPr lang="es-ES_tradnl" dirty="0"/>
          </a:p>
          <a:p>
            <a:pPr lvl="1"/>
            <a:r>
              <a:rPr lang="es-ES_tradnl" dirty="0" err="1" smtClean="0"/>
              <a:t>Increasing</a:t>
            </a:r>
            <a:r>
              <a:rPr lang="es-ES_tradnl" dirty="0" smtClean="0"/>
              <a:t> </a:t>
            </a:r>
            <a:r>
              <a:rPr lang="es-ES_tradnl" dirty="0" err="1" smtClean="0"/>
              <a:t>Corporate</a:t>
            </a:r>
            <a:r>
              <a:rPr lang="es-ES_tradnl" dirty="0" smtClean="0"/>
              <a:t> </a:t>
            </a:r>
            <a:r>
              <a:rPr lang="es-ES_tradnl" dirty="0" err="1"/>
              <a:t>Income</a:t>
            </a:r>
            <a:r>
              <a:rPr lang="es-ES_tradnl" dirty="0"/>
              <a:t> </a:t>
            </a:r>
            <a:r>
              <a:rPr lang="es-ES_tradnl" dirty="0" err="1"/>
              <a:t>Tax</a:t>
            </a:r>
            <a:r>
              <a:rPr lang="es-ES_tradnl" dirty="0"/>
              <a:t> (</a:t>
            </a:r>
            <a:r>
              <a:rPr lang="en-US" dirty="0"/>
              <a:t>IRAE) </a:t>
            </a:r>
            <a:r>
              <a:rPr lang="en-US" dirty="0" smtClean="0"/>
              <a:t>rate from </a:t>
            </a:r>
            <a:r>
              <a:rPr lang="en-US" dirty="0"/>
              <a:t>25% to 30</a:t>
            </a:r>
            <a:r>
              <a:rPr lang="en-US" dirty="0" smtClean="0"/>
              <a:t>% and add progressivity . </a:t>
            </a:r>
          </a:p>
          <a:p>
            <a:pPr lvl="1"/>
            <a:r>
              <a:rPr lang="en-US" dirty="0" smtClean="0"/>
              <a:t>Reducing t</a:t>
            </a:r>
            <a:r>
              <a:rPr lang="es-ES_tradnl" dirty="0" err="1"/>
              <a:t>ax</a:t>
            </a:r>
            <a:r>
              <a:rPr lang="es-ES_tradnl" dirty="0"/>
              <a:t> </a:t>
            </a:r>
            <a:r>
              <a:rPr lang="es-ES_tradnl" dirty="0" err="1"/>
              <a:t>exemption</a:t>
            </a:r>
            <a:r>
              <a:rPr lang="es-ES_tradnl" dirty="0"/>
              <a:t> </a:t>
            </a:r>
            <a:r>
              <a:rPr lang="es-ES_tradnl" dirty="0" smtClean="0"/>
              <a:t>and rebates </a:t>
            </a:r>
            <a:r>
              <a:rPr lang="es-ES_tradnl" dirty="0" err="1" smtClean="0"/>
              <a:t>for</a:t>
            </a:r>
            <a:r>
              <a:rPr lang="es-ES_tradnl" dirty="0" smtClean="0"/>
              <a:t> </a:t>
            </a:r>
            <a:r>
              <a:rPr lang="es-ES_tradnl" dirty="0" err="1"/>
              <a:t>foreing</a:t>
            </a:r>
            <a:r>
              <a:rPr lang="es-ES_tradnl" dirty="0"/>
              <a:t> </a:t>
            </a:r>
            <a:r>
              <a:rPr lang="es-ES_tradnl" dirty="0" err="1"/>
              <a:t>direct</a:t>
            </a:r>
            <a:r>
              <a:rPr lang="es-ES_tradnl" dirty="0"/>
              <a:t> </a:t>
            </a:r>
            <a:r>
              <a:rPr lang="es-ES_tradnl" dirty="0" err="1"/>
              <a:t>investments</a:t>
            </a:r>
            <a:r>
              <a:rPr lang="es-ES_tradnl" dirty="0"/>
              <a:t> </a:t>
            </a:r>
            <a:r>
              <a:rPr lang="es-ES_tradnl" dirty="0" err="1" smtClean="0"/>
              <a:t>including</a:t>
            </a:r>
            <a:r>
              <a:rPr lang="es-ES_tradnl" dirty="0" smtClean="0"/>
              <a:t> </a:t>
            </a:r>
            <a:r>
              <a:rPr lang="es-ES_tradnl" dirty="0"/>
              <a:t>Free </a:t>
            </a:r>
            <a:r>
              <a:rPr lang="es-ES_tradnl" dirty="0" err="1"/>
              <a:t>Zones</a:t>
            </a:r>
            <a:r>
              <a:rPr lang="es-ES_tradnl" dirty="0"/>
              <a:t> </a:t>
            </a:r>
            <a:r>
              <a:rPr lang="es-ES_tradnl" dirty="0" err="1" smtClean="0"/>
              <a:t>regime</a:t>
            </a:r>
            <a:r>
              <a:rPr lang="es-ES_tradnl" dirty="0" smtClean="0"/>
              <a:t>.</a:t>
            </a:r>
          </a:p>
          <a:p>
            <a:pPr lvl="1"/>
            <a:r>
              <a:rPr lang="es-ES_tradnl" dirty="0" err="1" smtClean="0"/>
              <a:t>Revising</a:t>
            </a:r>
            <a:r>
              <a:rPr lang="es-ES_tradnl" dirty="0" smtClean="0"/>
              <a:t> </a:t>
            </a:r>
            <a:r>
              <a:rPr lang="es-ES_tradnl" dirty="0" err="1" smtClean="0"/>
              <a:t>rates</a:t>
            </a:r>
            <a:r>
              <a:rPr lang="es-ES_tradnl" dirty="0" smtClean="0"/>
              <a:t> and </a:t>
            </a:r>
            <a:r>
              <a:rPr lang="es-ES_tradnl" dirty="0" err="1" smtClean="0"/>
              <a:t>exemption</a:t>
            </a:r>
            <a:r>
              <a:rPr lang="es-ES_tradnl" dirty="0" smtClean="0"/>
              <a:t> of Net </a:t>
            </a:r>
            <a:r>
              <a:rPr lang="es-ES_tradnl" dirty="0" err="1"/>
              <a:t>Wealth</a:t>
            </a:r>
            <a:r>
              <a:rPr lang="es-ES_tradnl" dirty="0"/>
              <a:t> </a:t>
            </a:r>
            <a:r>
              <a:rPr lang="es-ES_tradnl" dirty="0" err="1"/>
              <a:t>Tax</a:t>
            </a:r>
            <a:r>
              <a:rPr lang="es-ES_tradnl" dirty="0"/>
              <a:t> (</a:t>
            </a:r>
            <a:r>
              <a:rPr lang="es-ES_tradnl" dirty="0" smtClean="0"/>
              <a:t>IP)</a:t>
            </a:r>
          </a:p>
          <a:p>
            <a:r>
              <a:rPr lang="es-ES_tradnl" dirty="0" smtClean="0"/>
              <a:t>A more </a:t>
            </a:r>
            <a:r>
              <a:rPr lang="es-ES_tradnl" dirty="0" err="1" smtClean="0"/>
              <a:t>progressive</a:t>
            </a:r>
            <a:r>
              <a:rPr lang="es-ES_tradnl" dirty="0" smtClean="0"/>
              <a:t> </a:t>
            </a:r>
            <a:r>
              <a:rPr lang="es-ES_tradnl" dirty="0" err="1" smtClean="0"/>
              <a:t>system</a:t>
            </a:r>
            <a:r>
              <a:rPr lang="es-ES_tradnl" dirty="0" smtClean="0"/>
              <a:t> </a:t>
            </a:r>
            <a:r>
              <a:rPr lang="es-ES_tradnl" dirty="0" err="1" smtClean="0"/>
              <a:t>should</a:t>
            </a:r>
            <a:r>
              <a:rPr lang="es-ES_tradnl" dirty="0" smtClean="0"/>
              <a:t>:</a:t>
            </a:r>
          </a:p>
          <a:p>
            <a:pPr lvl="1"/>
            <a:r>
              <a:rPr lang="es-ES_tradnl" dirty="0" err="1" smtClean="0"/>
              <a:t>Reducing</a:t>
            </a:r>
            <a:r>
              <a:rPr lang="es-ES_tradnl" dirty="0" smtClean="0"/>
              <a:t> </a:t>
            </a:r>
            <a:r>
              <a:rPr lang="es-ES_tradnl" dirty="0" smtClean="0"/>
              <a:t>VAT </a:t>
            </a:r>
            <a:r>
              <a:rPr lang="es-ES_tradnl" sz="1700" dirty="0" smtClean="0"/>
              <a:t>(</a:t>
            </a:r>
            <a:r>
              <a:rPr lang="es-ES_tradnl" sz="1700" dirty="0" err="1" smtClean="0"/>
              <a:t>possibility</a:t>
            </a:r>
            <a:r>
              <a:rPr lang="es-ES_tradnl" sz="1700" dirty="0" smtClean="0"/>
              <a:t> of 2% </a:t>
            </a:r>
            <a:r>
              <a:rPr lang="es-ES_tradnl" sz="1700" dirty="0" err="1" smtClean="0"/>
              <a:t>by</a:t>
            </a:r>
            <a:r>
              <a:rPr lang="es-ES_tradnl" sz="1700" dirty="0" smtClean="0"/>
              <a:t> </a:t>
            </a:r>
            <a:r>
              <a:rPr lang="es-ES_tradnl" sz="1700" dirty="0" smtClean="0"/>
              <a:t>2014)</a:t>
            </a:r>
          </a:p>
          <a:p>
            <a:pPr lvl="1"/>
            <a:r>
              <a:rPr lang="es-ES_tradnl" dirty="0" err="1" smtClean="0"/>
              <a:t>Have</a:t>
            </a:r>
            <a:r>
              <a:rPr lang="es-ES_tradnl" dirty="0" smtClean="0"/>
              <a:t> a </a:t>
            </a:r>
            <a:r>
              <a:rPr lang="es-ES_tradnl" dirty="0" err="1" smtClean="0"/>
              <a:t>better</a:t>
            </a:r>
            <a:r>
              <a:rPr lang="es-ES_tradnl" dirty="0" smtClean="0"/>
              <a:t> </a:t>
            </a:r>
            <a:r>
              <a:rPr lang="es-ES_tradnl" dirty="0" err="1" smtClean="0"/>
              <a:t>assessement</a:t>
            </a:r>
            <a:r>
              <a:rPr lang="es-ES_tradnl" dirty="0" smtClean="0"/>
              <a:t> and </a:t>
            </a:r>
            <a:r>
              <a:rPr lang="es-ES_tradnl" dirty="0" err="1" smtClean="0"/>
              <a:t>prevent</a:t>
            </a:r>
            <a:r>
              <a:rPr lang="es-ES_tradnl" dirty="0" smtClean="0"/>
              <a:t>  </a:t>
            </a:r>
            <a:r>
              <a:rPr lang="es-ES_tradnl" dirty="0" err="1" smtClean="0"/>
              <a:t>gender</a:t>
            </a:r>
            <a:r>
              <a:rPr lang="es-ES_tradnl" dirty="0" smtClean="0"/>
              <a:t>, </a:t>
            </a:r>
            <a:r>
              <a:rPr lang="es-ES_tradnl" dirty="0" err="1" smtClean="0"/>
              <a:t>race</a:t>
            </a:r>
            <a:r>
              <a:rPr lang="es-ES_tradnl" dirty="0" smtClean="0"/>
              <a:t> and </a:t>
            </a:r>
            <a:r>
              <a:rPr lang="es-ES_tradnl" dirty="0" err="1" smtClean="0"/>
              <a:t>age</a:t>
            </a:r>
            <a:r>
              <a:rPr lang="es-ES_tradnl" dirty="0" smtClean="0"/>
              <a:t> </a:t>
            </a:r>
            <a:r>
              <a:rPr lang="es-ES_tradnl" dirty="0" err="1" smtClean="0"/>
              <a:t>biases</a:t>
            </a:r>
            <a:r>
              <a:rPr lang="es-ES_tradnl" dirty="0" smtClean="0"/>
              <a:t> </a:t>
            </a:r>
            <a:r>
              <a:rPr lang="es-ES_tradnl" dirty="0" err="1" smtClean="0"/>
              <a:t>implicit</a:t>
            </a:r>
            <a:r>
              <a:rPr lang="es-ES_tradnl" dirty="0" smtClean="0"/>
              <a:t> in </a:t>
            </a:r>
            <a:r>
              <a:rPr lang="es-ES_tradnl" dirty="0" err="1" smtClean="0"/>
              <a:t>tax</a:t>
            </a:r>
            <a:r>
              <a:rPr lang="es-ES_tradnl" dirty="0" smtClean="0"/>
              <a:t> </a:t>
            </a:r>
            <a:r>
              <a:rPr lang="es-ES_tradnl" dirty="0" err="1" smtClean="0"/>
              <a:t>policies</a:t>
            </a:r>
            <a:r>
              <a:rPr lang="es-ES_tradnl" dirty="0" smtClean="0"/>
              <a:t> .</a:t>
            </a:r>
            <a:endParaRPr lang="es-ES_tradnl" dirty="0"/>
          </a:p>
        </p:txBody>
      </p:sp>
    </p:spTree>
    <p:extLst>
      <p:ext uri="{BB962C8B-B14F-4D97-AF65-F5344CB8AC3E}">
        <p14:creationId xmlns:p14="http://schemas.microsoft.com/office/powerpoint/2010/main" val="3200420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err="1" smtClean="0"/>
              <a:t>References</a:t>
            </a:r>
            <a:endParaRPr lang="es-ES_tradnl" dirty="0"/>
          </a:p>
        </p:txBody>
      </p:sp>
      <p:sp>
        <p:nvSpPr>
          <p:cNvPr id="3" name="2 Marcador de contenido"/>
          <p:cNvSpPr>
            <a:spLocks noGrp="1"/>
          </p:cNvSpPr>
          <p:nvPr>
            <p:ph sz="quarter" idx="1"/>
          </p:nvPr>
        </p:nvSpPr>
        <p:spPr/>
        <p:txBody>
          <a:bodyPr>
            <a:normAutofit lnSpcReduction="10000"/>
          </a:bodyPr>
          <a:lstStyle/>
          <a:p>
            <a:r>
              <a:rPr lang="es-ES_tradnl" dirty="0" smtClean="0"/>
              <a:t>Marisa </a:t>
            </a:r>
            <a:r>
              <a:rPr lang="es-ES_tradnl" dirty="0" err="1"/>
              <a:t>Bucheli</a:t>
            </a:r>
            <a:r>
              <a:rPr lang="es-ES_tradnl" dirty="0"/>
              <a:t>, Nora </a:t>
            </a:r>
            <a:r>
              <a:rPr lang="es-ES_tradnl" dirty="0" err="1"/>
              <a:t>Lustig</a:t>
            </a:r>
            <a:r>
              <a:rPr lang="es-ES_tradnl" dirty="0"/>
              <a:t>, Máximo Rossi and Florencia </a:t>
            </a:r>
            <a:r>
              <a:rPr lang="es-ES_tradnl" dirty="0" smtClean="0"/>
              <a:t>Amábile (2013) </a:t>
            </a:r>
            <a:r>
              <a:rPr lang="es-ES_tradnl" i="1" dirty="0" smtClean="0"/>
              <a:t>“</a:t>
            </a:r>
            <a:r>
              <a:rPr lang="en-US" dirty="0"/>
              <a:t>S</a:t>
            </a:r>
            <a:r>
              <a:rPr lang="en-US" dirty="0" smtClean="0"/>
              <a:t>ocial spending, taxes and income redistribution in </a:t>
            </a:r>
            <a:r>
              <a:rPr lang="es-ES_tradnl" dirty="0"/>
              <a:t>U</a:t>
            </a:r>
            <a:r>
              <a:rPr lang="es-ES_tradnl" dirty="0" smtClean="0"/>
              <a:t>ruguay” </a:t>
            </a:r>
            <a:r>
              <a:rPr lang="en-US" dirty="0" smtClean="0"/>
              <a:t>CEQ </a:t>
            </a:r>
            <a:r>
              <a:rPr lang="en-US" dirty="0"/>
              <a:t>Working Paper No. </a:t>
            </a:r>
            <a:r>
              <a:rPr lang="en-US" dirty="0" smtClean="0"/>
              <a:t>10. Available</a:t>
            </a:r>
            <a:r>
              <a:rPr lang="en-US" dirty="0"/>
              <a:t>: </a:t>
            </a:r>
            <a:r>
              <a:rPr lang="en-US" sz="1200" dirty="0"/>
              <a:t>http://www.commitmentoequity.org/publications_files/CEQWPNo10%20SocSpendTaxRedistUruguay%20Jan%202013.pdf</a:t>
            </a:r>
            <a:endParaRPr lang="en-US" sz="1200" dirty="0" smtClean="0"/>
          </a:p>
          <a:p>
            <a:r>
              <a:rPr lang="en-US" dirty="0"/>
              <a:t>DAWN –Righting Finance (2013) </a:t>
            </a:r>
            <a:r>
              <a:rPr lang="en-US" dirty="0" smtClean="0"/>
              <a:t>Brief report </a:t>
            </a:r>
            <a:r>
              <a:rPr lang="en-US" dirty="0"/>
              <a:t>of the Panel “Progress and challenges on Tax Justice and Social Justice in Uruguay”. </a:t>
            </a:r>
          </a:p>
          <a:p>
            <a:r>
              <a:rPr lang="en-US" dirty="0" smtClean="0"/>
              <a:t>Ferreri</a:t>
            </a:r>
            <a:r>
              <a:rPr lang="en-US" dirty="0" smtClean="0"/>
              <a:t>, Pablo (2013) “</a:t>
            </a:r>
            <a:r>
              <a:rPr lang="en-US" dirty="0" err="1" smtClean="0"/>
              <a:t>Crecimiento</a:t>
            </a:r>
            <a:r>
              <a:rPr lang="en-US" dirty="0" smtClean="0"/>
              <a:t> y Equidad: </a:t>
            </a:r>
            <a:r>
              <a:rPr lang="en-US" dirty="0" err="1" smtClean="0"/>
              <a:t>Falso</a:t>
            </a:r>
            <a:r>
              <a:rPr lang="en-US" dirty="0" smtClean="0"/>
              <a:t> </a:t>
            </a:r>
            <a:r>
              <a:rPr lang="en-US" dirty="0" err="1" smtClean="0"/>
              <a:t>Dilema</a:t>
            </a:r>
            <a:r>
              <a:rPr lang="en-US" dirty="0" smtClean="0"/>
              <a:t>”. Available: </a:t>
            </a:r>
            <a:r>
              <a:rPr lang="en-US" sz="1200" dirty="0" smtClean="0"/>
              <a:t>http</a:t>
            </a:r>
            <a:r>
              <a:rPr lang="en-US" sz="1200" dirty="0"/>
              <a:t>://www.nap.uy/index.php/documentos/itemlist/category/9-documentos-de-talleres-conferencias-workshop-etc </a:t>
            </a:r>
            <a:endParaRPr lang="en-US" sz="1200" dirty="0" smtClean="0"/>
          </a:p>
          <a:p>
            <a:r>
              <a:rPr lang="en-US" dirty="0"/>
              <a:t>INE (2013) “</a:t>
            </a:r>
            <a:r>
              <a:rPr lang="en-US" dirty="0" err="1"/>
              <a:t>Estimación</a:t>
            </a:r>
            <a:r>
              <a:rPr lang="en-US" dirty="0"/>
              <a:t> de la </a:t>
            </a:r>
            <a:r>
              <a:rPr lang="en-US" dirty="0" err="1"/>
              <a:t>Pobreza</a:t>
            </a:r>
            <a:r>
              <a:rPr lang="en-US" dirty="0"/>
              <a:t> por el </a:t>
            </a:r>
            <a:r>
              <a:rPr lang="en-US" dirty="0" err="1"/>
              <a:t>Método</a:t>
            </a:r>
            <a:r>
              <a:rPr lang="en-US" dirty="0"/>
              <a:t> del </a:t>
            </a:r>
            <a:r>
              <a:rPr lang="en-US" dirty="0" err="1" smtClean="0"/>
              <a:t>Ingreso</a:t>
            </a:r>
            <a:r>
              <a:rPr lang="en-US" dirty="0" smtClean="0"/>
              <a:t> </a:t>
            </a:r>
            <a:r>
              <a:rPr lang="en-US" dirty="0" err="1"/>
              <a:t>Año</a:t>
            </a:r>
            <a:r>
              <a:rPr lang="en-US" dirty="0"/>
              <a:t> 2012</a:t>
            </a:r>
            <a:r>
              <a:rPr lang="en-US" dirty="0" smtClean="0"/>
              <a:t>”. Available: </a:t>
            </a:r>
            <a:r>
              <a:rPr lang="en-US" sz="1200" dirty="0" smtClean="0"/>
              <a:t>http</a:t>
            </a:r>
            <a:r>
              <a:rPr lang="en-US" sz="1200" dirty="0"/>
              <a:t>://www.ine.gub.uy/biblioteca/pobreza/Pobreza%202012/Estimaci%C3%B3n%20de%20la%20pobreza%20por%20el%20M%C3%A9todo%20del%20Ingreso%202012.pdf </a:t>
            </a:r>
            <a:endParaRPr lang="en-US" sz="1200" dirty="0"/>
          </a:p>
        </p:txBody>
      </p:sp>
    </p:spTree>
    <p:extLst>
      <p:ext uri="{BB962C8B-B14F-4D97-AF65-F5344CB8AC3E}">
        <p14:creationId xmlns:p14="http://schemas.microsoft.com/office/powerpoint/2010/main" val="17086735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2234</TotalTime>
  <Words>1348</Words>
  <Application>Microsoft Office PowerPoint</Application>
  <PresentationFormat>Presentación en pantalla (4:3)</PresentationFormat>
  <Paragraphs>88</Paragraphs>
  <Slides>8</Slides>
  <Notes>7</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Mirador</vt:lpstr>
      <vt:lpstr> Human rights principles and taxation Country experiences: Uruguay </vt:lpstr>
      <vt:lpstr>Uruguay</vt:lpstr>
      <vt:lpstr>Presentación de PowerPoint</vt:lpstr>
      <vt:lpstr>Redistribution impacts of the new  tax system </vt:lpstr>
      <vt:lpstr>1 possitive example : Progressive personal income taxation</vt:lpstr>
      <vt:lpstr>2 Possitive Example: Preventing regressive effect of Indirect Taxes</vt:lpstr>
      <vt:lpstr>“Collecting is not enough, what matters is how and from whom” (Ferreri, Head of Uruguayan Tax Collection Agency)</vt:lpstr>
      <vt:lpstr>References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144</cp:revision>
  <dcterms:created xsi:type="dcterms:W3CDTF">2013-09-11T17:09:00Z</dcterms:created>
  <dcterms:modified xsi:type="dcterms:W3CDTF">2013-09-14T10:20:04Z</dcterms:modified>
</cp:coreProperties>
</file>